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5.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83" r:id="rId3"/>
    <p:sldId id="284" r:id="rId5"/>
    <p:sldId id="285" r:id="rId6"/>
    <p:sldId id="310" r:id="rId7"/>
    <p:sldId id="327" r:id="rId8"/>
    <p:sldId id="328" r:id="rId9"/>
    <p:sldId id="311" r:id="rId10"/>
    <p:sldId id="312" r:id="rId11"/>
    <p:sldId id="308" r:id="rId12"/>
    <p:sldId id="314" r:id="rId13"/>
    <p:sldId id="330" r:id="rId14"/>
    <p:sldId id="315" r:id="rId15"/>
    <p:sldId id="323" r:id="rId16"/>
    <p:sldId id="317" r:id="rId17"/>
    <p:sldId id="324" r:id="rId18"/>
    <p:sldId id="318" r:id="rId19"/>
    <p:sldId id="325" r:id="rId20"/>
    <p:sldId id="319" r:id="rId21"/>
    <p:sldId id="326" r:id="rId22"/>
    <p:sldId id="309" r:id="rId23"/>
    <p:sldId id="320" r:id="rId24"/>
    <p:sldId id="306" r:id="rId25"/>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p:scale>
          <a:sx n="50" d="100"/>
          <a:sy n="50" d="100"/>
        </p:scale>
        <p:origin x="-396" y="-1758"/>
      </p:cViewPr>
      <p:guideLst>
        <p:guide orient="horz" pos="2162"/>
        <p:guide pos="384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gs" Target="tags/tag53.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jpeg>
</file>

<file path=ppt/media/image27.jpeg>
</file>

<file path=ppt/media/image28.png>
</file>

<file path=ppt/media/image29.png>
</file>

<file path=ppt/media/image3.png>
</file>

<file path=ppt/media/image30.jpeg>
</file>

<file path=ppt/media/image31.jpeg>
</file>

<file path=ppt/media/image32.png>
</file>

<file path=ppt/media/image33.png>
</file>

<file path=ppt/media/image34.jpe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Light" panose="020B0300000000000000" pitchFamily="34" charset="-122"/>
                <a:ea typeface="思源黑体 CN Light" panose="020B03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Light" panose="020B0300000000000000" pitchFamily="34" charset="-122"/>
                <a:ea typeface="思源黑体 CN Light" panose="020B0300000000000000" pitchFamily="34" charset="-122"/>
              </a:defRPr>
            </a:lvl1pPr>
          </a:lstStyle>
          <a:p>
            <a:fld id="{02B9A1D7-47B7-40BF-8BA1-0064402562E6}"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Light" panose="020B0300000000000000" pitchFamily="34" charset="-122"/>
                <a:ea typeface="思源黑体 CN Light" panose="020B03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Light" panose="020B0300000000000000" pitchFamily="34" charset="-122"/>
                <a:ea typeface="思源黑体 CN Light" panose="020B0300000000000000" pitchFamily="34" charset="-122"/>
              </a:defRPr>
            </a:lvl1pPr>
          </a:lstStyle>
          <a:p>
            <a:fld id="{37AC1D91-77C3-4B96-95D1-4415F4FD8433}"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1pPr>
    <a:lvl2pPr marL="45720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2pPr>
    <a:lvl3pPr marL="91440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3pPr>
    <a:lvl4pPr marL="137160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4pPr>
    <a:lvl5pPr marL="182880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3FA9CE8-DC8B-40FB-8C66-92C7DA6D9C1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办公资源网: www.bangongziyuan.com">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3490555-63A0-4908-8DBC-B67577D22098}" type="slidenum">
              <a:rPr lang="zh-CN" altLang="en-US" smtClean="0"/>
            </a:fld>
            <a:endParaRPr lang="zh-CN" altLang="en-US"/>
          </a:p>
        </p:txBody>
      </p:sp>
      <p:sp>
        <p:nvSpPr>
          <p:cNvPr id="11" name="矩形 10"/>
          <p:cNvSpPr/>
          <p:nvPr userDrawn="1"/>
        </p:nvSpPr>
        <p:spPr>
          <a:xfrm>
            <a:off x="8781810" y="6431125"/>
            <a:ext cx="966254" cy="230832"/>
          </a:xfrm>
          <a:prstGeom prst="rect">
            <a:avLst/>
          </a:prstGeom>
        </p:spPr>
        <p:txBody>
          <a:bodyPr wrap="square">
            <a:spAutoFit/>
          </a:bodyPr>
          <a:lstStyle/>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模板下载：</a:t>
            </a:r>
            <a:r>
              <a:rPr lang="en-US" altLang="zh-CN" sz="100" dirty="0">
                <a:solidFill>
                  <a:prstClr val="white"/>
                </a:solidFill>
                <a:latin typeface="Calibri" panose="020F0502020204030204"/>
                <a:ea typeface="宋体" panose="02010600030101010101" pitchFamily="2" charset="-122"/>
              </a:rPr>
              <a:t>www.1ppt.com/moban/          </a:t>
            </a:r>
            <a:r>
              <a:rPr lang="zh-CN" altLang="en-US" sz="100" dirty="0">
                <a:solidFill>
                  <a:prstClr val="white"/>
                </a:solidFill>
                <a:latin typeface="Calibri" panose="020F0502020204030204"/>
                <a:ea typeface="宋体" panose="02010600030101010101" pitchFamily="2" charset="-122"/>
              </a:rPr>
              <a:t>行业</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www.1ppt.com/hangye/ </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节日</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www.1ppt.com/jieri/          PPT</a:t>
            </a:r>
            <a:r>
              <a:rPr lang="zh-CN" altLang="en-US" sz="100" dirty="0">
                <a:solidFill>
                  <a:prstClr val="white"/>
                </a:solidFill>
                <a:latin typeface="Calibri" panose="020F0502020204030204"/>
                <a:ea typeface="宋体" panose="02010600030101010101" pitchFamily="2" charset="-122"/>
              </a:rPr>
              <a:t>素材：</a:t>
            </a:r>
            <a:r>
              <a:rPr lang="en-US" altLang="zh-CN" sz="100" dirty="0">
                <a:solidFill>
                  <a:prstClr val="white"/>
                </a:solidFill>
                <a:latin typeface="Calibri" panose="020F0502020204030204"/>
                <a:ea typeface="宋体" panose="02010600030101010101" pitchFamily="2" charset="-122"/>
              </a:rPr>
              <a:t>www.1ppt.com/sucai/</a:t>
            </a:r>
            <a:endParaRPr lang="en-US" altLang="zh-CN" sz="100" dirty="0">
              <a:solidFill>
                <a:prstClr val="white"/>
              </a:solidFill>
              <a:latin typeface="Calibri" panose="020F0502020204030204"/>
              <a:ea typeface="宋体" panose="02010600030101010101" pitchFamily="2" charset="-122"/>
            </a:endParaRPr>
          </a:p>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背景图片：</a:t>
            </a:r>
            <a:r>
              <a:rPr lang="en-US" altLang="zh-CN" sz="100" dirty="0">
                <a:solidFill>
                  <a:prstClr val="white"/>
                </a:solidFill>
                <a:latin typeface="Calibri" panose="020F0502020204030204"/>
                <a:ea typeface="宋体" panose="02010600030101010101" pitchFamily="2" charset="-122"/>
              </a:rPr>
              <a:t>www.1ppt.com/beijing/        PPT</a:t>
            </a:r>
            <a:r>
              <a:rPr lang="zh-CN" altLang="en-US" sz="100" dirty="0">
                <a:solidFill>
                  <a:prstClr val="white"/>
                </a:solidFill>
                <a:latin typeface="Calibri" panose="020F0502020204030204"/>
                <a:ea typeface="宋体" panose="02010600030101010101" pitchFamily="2" charset="-122"/>
              </a:rPr>
              <a:t>图表：</a:t>
            </a:r>
            <a:r>
              <a:rPr lang="en-US" altLang="zh-CN" sz="100" dirty="0">
                <a:solidFill>
                  <a:prstClr val="white"/>
                </a:solidFill>
                <a:latin typeface="Calibri" panose="020F0502020204030204"/>
                <a:ea typeface="宋体" panose="02010600030101010101" pitchFamily="2" charset="-122"/>
              </a:rPr>
              <a:t>www.1ppt.com/tubiao/      </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精美</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下载：</a:t>
            </a:r>
            <a:r>
              <a:rPr lang="en-US" altLang="zh-CN" sz="100" dirty="0">
                <a:solidFill>
                  <a:prstClr val="white"/>
                </a:solidFill>
                <a:latin typeface="Calibri" panose="020F0502020204030204"/>
                <a:ea typeface="宋体" panose="02010600030101010101" pitchFamily="2" charset="-122"/>
              </a:rPr>
              <a:t>www.1ppt.com/xiazai/         PPT</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www.1ppt.com/powerpoint/      </a:t>
            </a:r>
            <a:endParaRPr lang="en-US" altLang="zh-CN" sz="100" dirty="0">
              <a:solidFill>
                <a:prstClr val="white"/>
              </a:solidFill>
              <a:latin typeface="Calibri" panose="020F0502020204030204"/>
              <a:ea typeface="宋体" panose="02010600030101010101" pitchFamily="2" charset="-122"/>
            </a:endParaRPr>
          </a:p>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课件：</a:t>
            </a:r>
            <a:r>
              <a:rPr lang="en-US" altLang="zh-CN" sz="100" dirty="0">
                <a:solidFill>
                  <a:prstClr val="white"/>
                </a:solidFill>
                <a:latin typeface="Calibri" panose="020F0502020204030204"/>
                <a:ea typeface="宋体" panose="02010600030101010101" pitchFamily="2" charset="-122"/>
              </a:rPr>
              <a:t>www.1ppt.com/kejian/             </a:t>
            </a:r>
            <a:r>
              <a:rPr lang="zh-CN" altLang="en-US" sz="100" dirty="0">
                <a:solidFill>
                  <a:prstClr val="white"/>
                </a:solidFill>
                <a:latin typeface="Calibri" panose="020F0502020204030204"/>
                <a:ea typeface="宋体" panose="02010600030101010101" pitchFamily="2" charset="-122"/>
              </a:rPr>
              <a:t>字体下载：</a:t>
            </a:r>
            <a:r>
              <a:rPr lang="en-US" altLang="zh-CN" sz="100" dirty="0">
                <a:solidFill>
                  <a:prstClr val="white"/>
                </a:solidFill>
                <a:latin typeface="Calibri" panose="020F0502020204030204"/>
                <a:ea typeface="宋体" panose="02010600030101010101" pitchFamily="2" charset="-122"/>
              </a:rPr>
              <a:t>www.1ppt.com/ziti/</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工作总结</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a:t>
            </a:r>
            <a:r>
              <a:rPr lang="en-US" altLang="zh-CN" sz="100" dirty="0">
                <a:solidFill>
                  <a:prstClr val="white"/>
                </a:solidFill>
                <a:latin typeface="Calibri" panose="020F0502020204030204"/>
                <a:ea typeface="宋体" panose="02010600030101010101" pitchFamily="2" charset="-122"/>
              </a:rPr>
              <a:t>www.1ppt.com/xiazai/zongjie/ </a:t>
            </a:r>
            <a:r>
              <a:rPr lang="zh-CN" altLang="en-US" sz="100" dirty="0">
                <a:solidFill>
                  <a:prstClr val="white"/>
                </a:solidFill>
                <a:latin typeface="Calibri" panose="020F0502020204030204"/>
                <a:ea typeface="宋体" panose="02010600030101010101" pitchFamily="2" charset="-122"/>
              </a:rPr>
              <a:t>工作计划：</a:t>
            </a:r>
            <a:r>
              <a:rPr lang="en-US" altLang="zh-CN" sz="100" dirty="0">
                <a:solidFill>
                  <a:prstClr val="white"/>
                </a:solidFill>
                <a:latin typeface="Calibri" panose="020F0502020204030204"/>
                <a:ea typeface="宋体" panose="02010600030101010101" pitchFamily="2" charset="-122"/>
              </a:rPr>
              <a:t>www.1ppt.com/xiazai/jihua/</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商务</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www.1ppt.com/moban/shangwu/  </a:t>
            </a:r>
            <a:r>
              <a:rPr lang="zh-CN" altLang="en-US" sz="100" dirty="0">
                <a:solidFill>
                  <a:prstClr val="white"/>
                </a:solidFill>
                <a:latin typeface="Calibri" panose="020F0502020204030204"/>
                <a:ea typeface="宋体" panose="02010600030101010101" pitchFamily="2" charset="-122"/>
              </a:rPr>
              <a:t>个人简历</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a:t>
            </a:r>
            <a:r>
              <a:rPr lang="en-US" altLang="zh-CN" sz="100" dirty="0">
                <a:solidFill>
                  <a:prstClr val="white"/>
                </a:solidFill>
                <a:latin typeface="Calibri" panose="020F0502020204030204"/>
                <a:ea typeface="宋体" panose="02010600030101010101" pitchFamily="2" charset="-122"/>
              </a:rPr>
              <a:t>www.1ppt.com/xiazai/jianli/  </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毕业答辩</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a:t>
            </a:r>
            <a:r>
              <a:rPr lang="en-US" altLang="zh-CN" sz="100" dirty="0">
                <a:solidFill>
                  <a:prstClr val="white"/>
                </a:solidFill>
                <a:latin typeface="Calibri" panose="020F0502020204030204"/>
                <a:ea typeface="宋体" panose="02010600030101010101" pitchFamily="2" charset="-122"/>
              </a:rPr>
              <a:t>www.1ppt.com/xiazai/dabian/  </a:t>
            </a:r>
            <a:r>
              <a:rPr lang="zh-CN" altLang="en-US" sz="100" dirty="0">
                <a:solidFill>
                  <a:prstClr val="white"/>
                </a:solidFill>
                <a:latin typeface="Calibri" panose="020F0502020204030204"/>
                <a:ea typeface="宋体" panose="02010600030101010101" pitchFamily="2" charset="-122"/>
              </a:rPr>
              <a:t>工作汇报</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a:t>
            </a:r>
            <a:r>
              <a:rPr lang="en-US" altLang="zh-CN" sz="100" dirty="0">
                <a:solidFill>
                  <a:prstClr val="white"/>
                </a:solidFill>
                <a:latin typeface="Calibri" panose="020F0502020204030204"/>
                <a:ea typeface="宋体" panose="02010600030101010101" pitchFamily="2" charset="-122"/>
              </a:rPr>
              <a:t>www.1ppt.com/xiazai/huibao/    </a:t>
            </a:r>
            <a:endParaRPr lang="en-US" altLang="zh-CN" sz="100" dirty="0">
              <a:solidFill>
                <a:prstClr val="white"/>
              </a:solidFill>
              <a:latin typeface="Calibri" panose="020F0502020204030204"/>
              <a:ea typeface="宋体" panose="02010600030101010101" pitchFamily="2" charset="-122"/>
            </a:endParaRPr>
          </a:p>
          <a:p>
            <a:r>
              <a:rPr lang="en-US" altLang="zh-CN" sz="100" dirty="0">
                <a:solidFill>
                  <a:prstClr val="white"/>
                </a:solidFill>
                <a:latin typeface="Calibri" panose="020F0502020204030204"/>
                <a:ea typeface="宋体" panose="02010600030101010101" pitchFamily="2" charset="-122"/>
              </a:rPr>
              <a:t> </a:t>
            </a:r>
            <a:endParaRPr lang="en-US" altLang="zh-CN" sz="100" dirty="0">
              <a:solidFill>
                <a:prstClr val="white"/>
              </a:solidFill>
              <a:latin typeface="Calibri" panose="020F0502020204030204"/>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1E8EA75-365E-43E8-8347-BD6379E7DFF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3490555-63A0-4908-8DBC-B67577D2209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黑体 CN Light" panose="020B0300000000000000" pitchFamily="34" charset="-122"/>
                <a:ea typeface="思源黑体 CN Light" panose="020B0300000000000000" pitchFamily="34" charset="-122"/>
              </a:defRPr>
            </a:lvl1pPr>
          </a:lstStyle>
          <a:p>
            <a:fld id="{81E8EA75-365E-43E8-8347-BD6379E7DFF7}"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黑体 CN Light" panose="020B0300000000000000" pitchFamily="34" charset="-122"/>
                <a:ea typeface="思源黑体 CN Light" panose="020B0300000000000000"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黑体 CN Light" panose="020B0300000000000000" pitchFamily="34" charset="-122"/>
                <a:ea typeface="思源黑体 CN Light" panose="020B0300000000000000" pitchFamily="34" charset="-122"/>
              </a:defRPr>
            </a:lvl1pPr>
          </a:lstStyle>
          <a:p>
            <a:fld id="{13490555-63A0-4908-8DBC-B67577D22098}"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000"/>
    </mc:Choice>
    <mc:Fallback>
      <p:transition spd="slow"/>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黑体 CN Light" panose="020B0300000000000000" pitchFamily="34" charset="-122"/>
          <a:ea typeface="思源黑体 CN Light" panose="020B0300000000000000"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黑体 CN Light" panose="020B0300000000000000" pitchFamily="34" charset="-122"/>
          <a:ea typeface="思源黑体 CN Light" panose="020B0300000000000000"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黑体 CN Light" panose="020B0300000000000000" pitchFamily="34" charset="-122"/>
          <a:ea typeface="思源黑体 CN Light" panose="020B0300000000000000"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Light" panose="020B0300000000000000" pitchFamily="34" charset="-122"/>
          <a:ea typeface="思源黑体 CN Light" panose="020B0300000000000000"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Light" panose="020B0300000000000000" pitchFamily="34" charset="-122"/>
          <a:ea typeface="思源黑体 CN Light" panose="020B0300000000000000"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2.xml"/><Relationship Id="rId4" Type="http://schemas.openxmlformats.org/officeDocument/2006/relationships/tags" Target="../tags/tag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tags" Target="../tags/tag17.xml"/><Relationship Id="rId8" Type="http://schemas.openxmlformats.org/officeDocument/2006/relationships/image" Target="../media/image19.png"/><Relationship Id="rId7" Type="http://schemas.openxmlformats.org/officeDocument/2006/relationships/tags" Target="../tags/tag16.xml"/><Relationship Id="rId6" Type="http://schemas.openxmlformats.org/officeDocument/2006/relationships/image" Target="../media/image18.png"/><Relationship Id="rId5" Type="http://schemas.openxmlformats.org/officeDocument/2006/relationships/tags" Target="../tags/tag15.xml"/><Relationship Id="rId4" Type="http://schemas.openxmlformats.org/officeDocument/2006/relationships/image" Target="../media/image17.png"/><Relationship Id="rId3" Type="http://schemas.openxmlformats.org/officeDocument/2006/relationships/tags" Target="../tags/tag14.xml"/><Relationship Id="rId2" Type="http://schemas.openxmlformats.org/officeDocument/2006/relationships/image" Target="../media/image16.png"/><Relationship Id="rId15" Type="http://schemas.openxmlformats.org/officeDocument/2006/relationships/slideLayout" Target="../slideLayouts/slideLayout1.xml"/><Relationship Id="rId14" Type="http://schemas.openxmlformats.org/officeDocument/2006/relationships/image" Target="../media/image22.png"/><Relationship Id="rId13" Type="http://schemas.openxmlformats.org/officeDocument/2006/relationships/tags" Target="../tags/tag19.xml"/><Relationship Id="rId12" Type="http://schemas.openxmlformats.org/officeDocument/2006/relationships/image" Target="../media/image21.png"/><Relationship Id="rId11" Type="http://schemas.openxmlformats.org/officeDocument/2006/relationships/tags" Target="../tags/tag18.xml"/><Relationship Id="rId10" Type="http://schemas.openxmlformats.org/officeDocument/2006/relationships/image" Target="../media/image20.png"/><Relationship Id="rId1" Type="http://schemas.openxmlformats.org/officeDocument/2006/relationships/tags" Target="../tags/tag1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tags" Target="../tags/tag20.xml"/></Relationships>
</file>

<file path=ppt/slides/_rels/slide12.xml.rels><?xml version="1.0" encoding="UTF-8" standalone="yes"?>
<Relationships xmlns="http://schemas.openxmlformats.org/package/2006/relationships"><Relationship Id="rId9" Type="http://schemas.openxmlformats.org/officeDocument/2006/relationships/image" Target="../media/image26.jpeg"/><Relationship Id="rId8" Type="http://schemas.openxmlformats.org/officeDocument/2006/relationships/tags" Target="../tags/tag25.xml"/><Relationship Id="rId7" Type="http://schemas.openxmlformats.org/officeDocument/2006/relationships/image" Target="../media/image25.png"/><Relationship Id="rId6" Type="http://schemas.openxmlformats.org/officeDocument/2006/relationships/tags" Target="../tags/tag24.xml"/><Relationship Id="rId5" Type="http://schemas.openxmlformats.org/officeDocument/2006/relationships/image" Target="../media/image24.jpeg"/><Relationship Id="rId4" Type="http://schemas.openxmlformats.org/officeDocument/2006/relationships/tags" Target="../tags/tag23.xml"/><Relationship Id="rId3" Type="http://schemas.openxmlformats.org/officeDocument/2006/relationships/tags" Target="../tags/tag22.xml"/><Relationship Id="rId25" Type="http://schemas.openxmlformats.org/officeDocument/2006/relationships/notesSlide" Target="../notesSlides/notesSlide10.xml"/><Relationship Id="rId24" Type="http://schemas.openxmlformats.org/officeDocument/2006/relationships/slideLayout" Target="../slideLayouts/slideLayout12.xml"/><Relationship Id="rId23" Type="http://schemas.openxmlformats.org/officeDocument/2006/relationships/image" Target="../media/image33.png"/><Relationship Id="rId22" Type="http://schemas.openxmlformats.org/officeDocument/2006/relationships/tags" Target="../tags/tag32.xml"/><Relationship Id="rId21" Type="http://schemas.openxmlformats.org/officeDocument/2006/relationships/image" Target="../media/image32.png"/><Relationship Id="rId20" Type="http://schemas.openxmlformats.org/officeDocument/2006/relationships/tags" Target="../tags/tag31.xml"/><Relationship Id="rId2" Type="http://schemas.openxmlformats.org/officeDocument/2006/relationships/tags" Target="../tags/tag21.xml"/><Relationship Id="rId19" Type="http://schemas.openxmlformats.org/officeDocument/2006/relationships/image" Target="../media/image31.jpeg"/><Relationship Id="rId18" Type="http://schemas.openxmlformats.org/officeDocument/2006/relationships/tags" Target="../tags/tag30.xml"/><Relationship Id="rId17" Type="http://schemas.openxmlformats.org/officeDocument/2006/relationships/image" Target="../media/image30.jpeg"/><Relationship Id="rId16" Type="http://schemas.openxmlformats.org/officeDocument/2006/relationships/tags" Target="../tags/tag29.xml"/><Relationship Id="rId15" Type="http://schemas.openxmlformats.org/officeDocument/2006/relationships/image" Target="../media/image29.png"/><Relationship Id="rId14" Type="http://schemas.openxmlformats.org/officeDocument/2006/relationships/tags" Target="../tags/tag28.xml"/><Relationship Id="rId13" Type="http://schemas.openxmlformats.org/officeDocument/2006/relationships/image" Target="../media/image28.png"/><Relationship Id="rId12" Type="http://schemas.openxmlformats.org/officeDocument/2006/relationships/tags" Target="../tags/tag27.xml"/><Relationship Id="rId11" Type="http://schemas.openxmlformats.org/officeDocument/2006/relationships/image" Target="../media/image27.jpeg"/><Relationship Id="rId10" Type="http://schemas.openxmlformats.org/officeDocument/2006/relationships/tags" Target="../tags/tag26.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tags" Target="../tags/tag33.xml"/></Relationships>
</file>

<file path=ppt/slides/_rels/slide14.xml.rels><?xml version="1.0" encoding="UTF-8" standalone="yes"?>
<Relationships xmlns="http://schemas.openxmlformats.org/package/2006/relationships"><Relationship Id="rId9" Type="http://schemas.openxmlformats.org/officeDocument/2006/relationships/image" Target="../media/image37.png"/><Relationship Id="rId8" Type="http://schemas.openxmlformats.org/officeDocument/2006/relationships/tags" Target="../tags/tag37.xml"/><Relationship Id="rId7" Type="http://schemas.openxmlformats.org/officeDocument/2006/relationships/image" Target="../media/image36.png"/><Relationship Id="rId6" Type="http://schemas.openxmlformats.org/officeDocument/2006/relationships/tags" Target="../tags/tag36.xml"/><Relationship Id="rId5" Type="http://schemas.openxmlformats.org/officeDocument/2006/relationships/image" Target="../media/image35.png"/><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image" Target="../media/image34.jpeg"/><Relationship Id="rId15" Type="http://schemas.openxmlformats.org/officeDocument/2006/relationships/notesSlide" Target="../notesSlides/notesSlide11.xml"/><Relationship Id="rId14" Type="http://schemas.openxmlformats.org/officeDocument/2006/relationships/slideLayout" Target="../slideLayouts/slideLayout12.xml"/><Relationship Id="rId13" Type="http://schemas.openxmlformats.org/officeDocument/2006/relationships/image" Target="../media/image39.jpeg"/><Relationship Id="rId12" Type="http://schemas.openxmlformats.org/officeDocument/2006/relationships/tags" Target="../tags/tag39.xml"/><Relationship Id="rId11" Type="http://schemas.openxmlformats.org/officeDocument/2006/relationships/image" Target="../media/image38.png"/><Relationship Id="rId10" Type="http://schemas.openxmlformats.org/officeDocument/2006/relationships/tags" Target="../tags/tag38.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tags" Target="../tags/tag40.xml"/></Relationships>
</file>

<file path=ppt/slides/_rels/slide16.xml.rels><?xml version="1.0" encoding="UTF-8" standalone="yes"?>
<Relationships xmlns="http://schemas.openxmlformats.org/package/2006/relationships"><Relationship Id="rId9" Type="http://schemas.openxmlformats.org/officeDocument/2006/relationships/notesSlide" Target="../notesSlides/notesSlide12.xml"/><Relationship Id="rId8" Type="http://schemas.openxmlformats.org/officeDocument/2006/relationships/slideLayout" Target="../slideLayouts/slideLayout12.xml"/><Relationship Id="rId7" Type="http://schemas.openxmlformats.org/officeDocument/2006/relationships/tags" Target="../tags/tag43.xml"/><Relationship Id="rId6" Type="http://schemas.openxmlformats.org/officeDocument/2006/relationships/image" Target="../media/image40.png"/><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tags" Target="../tags/tag44.xml"/></Relationships>
</file>

<file path=ppt/slides/_rels/slide18.xml.rels><?xml version="1.0" encoding="UTF-8" standalone="yes"?>
<Relationships xmlns="http://schemas.openxmlformats.org/package/2006/relationships"><Relationship Id="rId9" Type="http://schemas.openxmlformats.org/officeDocument/2006/relationships/notesSlide" Target="../notesSlides/notesSlide13.xml"/><Relationship Id="rId8" Type="http://schemas.openxmlformats.org/officeDocument/2006/relationships/slideLayout" Target="../slideLayouts/slideLayout12.xml"/><Relationship Id="rId7" Type="http://schemas.openxmlformats.org/officeDocument/2006/relationships/image" Target="../media/image41.png"/><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tags" Target="../tags/tag48.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2.xml"/><Relationship Id="rId2" Type="http://schemas.openxmlformats.org/officeDocument/2006/relationships/tags" Target="../tags/tag49.xml"/><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image" Target="../media/image5.pn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12.xml"/><Relationship Id="rId4" Type="http://schemas.openxmlformats.org/officeDocument/2006/relationships/tags" Target="../tags/tag52.xml"/><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2.xml"/><Relationship Id="rId2" Type="http://schemas.openxmlformats.org/officeDocument/2006/relationships/tags" Target="../tags/tag3.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9" Type="http://schemas.openxmlformats.org/officeDocument/2006/relationships/notesSlide" Target="../notesSlides/notesSlide5.xml"/><Relationship Id="rId8" Type="http://schemas.openxmlformats.org/officeDocument/2006/relationships/slideLayout" Target="../slideLayouts/slideLayout12.xml"/><Relationship Id="rId7" Type="http://schemas.openxmlformats.org/officeDocument/2006/relationships/image" Target="../media/image10.png"/><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tags" Target="../tags/tag5.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2.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2.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12.xml"/><Relationship Id="rId6" Type="http://schemas.openxmlformats.org/officeDocument/2006/relationships/tags" Target="../tags/tag11.xml"/><Relationship Id="rId5" Type="http://schemas.openxmlformats.org/officeDocument/2006/relationships/image" Target="../media/image15.svg"/><Relationship Id="rId4" Type="http://schemas.openxmlformats.org/officeDocument/2006/relationships/image" Target="../media/image14.png"/><Relationship Id="rId3" Type="http://schemas.openxmlformats.org/officeDocument/2006/relationships/tags" Target="../tags/tag10.xml"/><Relationship Id="rId2" Type="http://schemas.openxmlformats.org/officeDocument/2006/relationships/image" Target="../media/image13.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p:cNvPicPr>
            <a:picLocks noChangeAspect="1"/>
          </p:cNvPicPr>
          <p:nvPr/>
        </p:nvPicPr>
        <p:blipFill>
          <a:blip r:embed="rId1" cstate="screen"/>
          <a:stretch>
            <a:fillRect/>
          </a:stretch>
        </p:blipFill>
        <p:spPr>
          <a:xfrm>
            <a:off x="0" y="2440673"/>
            <a:ext cx="2642768" cy="2430029"/>
          </a:xfrm>
          <a:prstGeom prst="rect">
            <a:avLst/>
          </a:prstGeom>
        </p:spPr>
      </p:pic>
      <p:pic>
        <p:nvPicPr>
          <p:cNvPr id="6" name="图片 5"/>
          <p:cNvPicPr>
            <a:picLocks noChangeAspect="1"/>
          </p:cNvPicPr>
          <p:nvPr/>
        </p:nvPicPr>
        <p:blipFill rotWithShape="1">
          <a:blip r:embed="rId2" cstate="screen"/>
          <a:srcRect l="12720"/>
          <a:stretch>
            <a:fillRect/>
          </a:stretch>
        </p:blipFill>
        <p:spPr>
          <a:xfrm rot="5400000">
            <a:off x="6719017" y="-2127967"/>
            <a:ext cx="3295394" cy="7551328"/>
          </a:xfrm>
          <a:prstGeom prst="rect">
            <a:avLst/>
          </a:prstGeom>
        </p:spPr>
      </p:pic>
      <p:pic>
        <p:nvPicPr>
          <p:cNvPr id="30" name="图片 29"/>
          <p:cNvPicPr>
            <a:picLocks noChangeAspect="1"/>
          </p:cNvPicPr>
          <p:nvPr/>
        </p:nvPicPr>
        <p:blipFill>
          <a:blip r:embed="rId3" cstate="screen"/>
          <a:stretch>
            <a:fillRect/>
          </a:stretch>
        </p:blipFill>
        <p:spPr>
          <a:xfrm rot="5400000">
            <a:off x="6487589" y="1207909"/>
            <a:ext cx="3793080" cy="7586158"/>
          </a:xfrm>
          <a:prstGeom prst="rect">
            <a:avLst/>
          </a:prstGeom>
        </p:spPr>
      </p:pic>
      <p:sp>
        <p:nvSpPr>
          <p:cNvPr id="26" name="椭圆 25"/>
          <p:cNvSpPr/>
          <p:nvPr/>
        </p:nvSpPr>
        <p:spPr>
          <a:xfrm rot="20396586">
            <a:off x="11766512" y="5696636"/>
            <a:ext cx="152400" cy="1524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7" name="椭圆 26"/>
          <p:cNvSpPr/>
          <p:nvPr/>
        </p:nvSpPr>
        <p:spPr>
          <a:xfrm rot="20396586">
            <a:off x="11766512" y="5986003"/>
            <a:ext cx="152400" cy="1524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8" name="椭圆 27"/>
          <p:cNvSpPr/>
          <p:nvPr/>
        </p:nvSpPr>
        <p:spPr>
          <a:xfrm rot="20396586">
            <a:off x="11766512" y="6275370"/>
            <a:ext cx="152400" cy="1524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6" name="矩形 55"/>
          <p:cNvSpPr/>
          <p:nvPr/>
        </p:nvSpPr>
        <p:spPr>
          <a:xfrm>
            <a:off x="7795260" y="3716655"/>
            <a:ext cx="4363720" cy="584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5" name="文本框 54"/>
          <p:cNvSpPr txBox="1"/>
          <p:nvPr/>
        </p:nvSpPr>
        <p:spPr>
          <a:xfrm>
            <a:off x="7795260" y="3729990"/>
            <a:ext cx="4279265" cy="521970"/>
          </a:xfrm>
          <a:prstGeom prst="rect">
            <a:avLst/>
          </a:prstGeom>
          <a:noFill/>
        </p:spPr>
        <p:txBody>
          <a:bodyPr wrap="square" rtlCol="0">
            <a:spAutoFit/>
          </a:bodyPr>
          <a:lstStyle/>
          <a:p>
            <a:pPr algn="ctr"/>
            <a:r>
              <a:rPr lang="zh-CN" altLang="en-US" sz="2800" b="1" dirty="0" smtClean="0">
                <a:cs typeface="+mn-ea"/>
                <a:sym typeface="+mn-lt"/>
              </a:rPr>
              <a:t>大学物理实验中心肖璐颖  </a:t>
            </a:r>
            <a:endParaRPr lang="zh-CN" altLang="en-US" sz="2800" b="1" dirty="0">
              <a:cs typeface="+mn-ea"/>
              <a:sym typeface="+mn-lt"/>
            </a:endParaRPr>
          </a:p>
        </p:txBody>
      </p:sp>
      <p:sp>
        <p:nvSpPr>
          <p:cNvPr id="7" name="矩形 6"/>
          <p:cNvSpPr/>
          <p:nvPr/>
        </p:nvSpPr>
        <p:spPr>
          <a:xfrm>
            <a:off x="4591050" y="2178360"/>
            <a:ext cx="7600950" cy="147732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1" name="文本框 30"/>
          <p:cNvSpPr txBox="1"/>
          <p:nvPr/>
        </p:nvSpPr>
        <p:spPr>
          <a:xfrm>
            <a:off x="5857240" y="2146935"/>
            <a:ext cx="6377305" cy="1568450"/>
          </a:xfrm>
          <a:prstGeom prst="rect">
            <a:avLst/>
          </a:prstGeom>
          <a:noFill/>
        </p:spPr>
        <p:txBody>
          <a:bodyPr wrap="square" rtlCol="0">
            <a:spAutoFit/>
          </a:bodyPr>
          <a:lstStyle/>
          <a:p>
            <a:r>
              <a:rPr sz="4800" b="1" spc="300" dirty="0">
                <a:solidFill>
                  <a:schemeClr val="bg1"/>
                </a:solidFill>
                <a:cs typeface="+mn-ea"/>
                <a:sym typeface="+mn-lt"/>
              </a:rPr>
              <a:t>大学物理实验教学中融合课程思政的探索</a:t>
            </a:r>
            <a:endParaRPr sz="4800" b="1" spc="300" dirty="0">
              <a:solidFill>
                <a:schemeClr val="bg1"/>
              </a:solidFill>
              <a:cs typeface="+mn-ea"/>
              <a:sym typeface="+mn-lt"/>
            </a:endParaRPr>
          </a:p>
        </p:txBody>
      </p:sp>
      <p:grpSp>
        <p:nvGrpSpPr>
          <p:cNvPr id="59" name="PA_组合 21"/>
          <p:cNvGrpSpPr/>
          <p:nvPr>
            <p:custDataLst>
              <p:tags r:id="rId4"/>
            </p:custDataLst>
          </p:nvPr>
        </p:nvGrpSpPr>
        <p:grpSpPr>
          <a:xfrm>
            <a:off x="4805782" y="2417229"/>
            <a:ext cx="992949" cy="999589"/>
            <a:chOff x="6493435" y="3390472"/>
            <a:chExt cx="2441407" cy="2632504"/>
          </a:xfrm>
          <a:solidFill>
            <a:schemeClr val="bg1"/>
          </a:solidFill>
        </p:grpSpPr>
        <p:sp>
          <p:nvSpPr>
            <p:cNvPr id="60"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1"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2"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3"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4"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5"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6"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7"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8"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9"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70"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71"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sp>
        <p:nvSpPr>
          <p:cNvPr id="8" name="矩形 7"/>
          <p:cNvSpPr/>
          <p:nvPr/>
        </p:nvSpPr>
        <p:spPr>
          <a:xfrm>
            <a:off x="1174044" y="0"/>
            <a:ext cx="1620561" cy="6858000"/>
          </a:xfrm>
          <a:prstGeom prst="rect">
            <a:avLst/>
          </a:prstGeom>
          <a:solidFill>
            <a:schemeClr val="accent1">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p:cNvSpPr txBox="1"/>
          <p:nvPr/>
        </p:nvSpPr>
        <p:spPr>
          <a:xfrm rot="10800000">
            <a:off x="1220998" y="66714"/>
            <a:ext cx="1413510" cy="6700207"/>
          </a:xfrm>
          <a:prstGeom prst="rect">
            <a:avLst/>
          </a:prstGeom>
          <a:noFill/>
        </p:spPr>
        <p:txBody>
          <a:bodyPr vert="eaVert" wrap="square" rtlCol="0">
            <a:spAutoFit/>
          </a:bodyPr>
          <a:lstStyle/>
          <a:p>
            <a:pPr algn="ctr"/>
            <a:r>
              <a:rPr lang="en-US" altLang="zh-CN" sz="8000" b="1" dirty="0" smtClean="0">
                <a:solidFill>
                  <a:schemeClr val="bg1"/>
                </a:solidFill>
                <a:cs typeface="+mn-ea"/>
                <a:sym typeface="+mn-lt"/>
              </a:rPr>
              <a:t>Curriculum </a:t>
            </a:r>
            <a:endParaRPr lang="en-US" altLang="zh-CN" sz="8000" b="1" dirty="0" smtClean="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750" fill="hold"/>
                                        <p:tgtEl>
                                          <p:spTgt spid="59"/>
                                        </p:tgtEl>
                                        <p:attrNameLst>
                                          <p:attrName>ppt_x</p:attrName>
                                        </p:attrNameLst>
                                      </p:cBhvr>
                                      <p:tavLst>
                                        <p:tav tm="0">
                                          <p:val>
                                            <p:strVal val="#ppt_x"/>
                                          </p:val>
                                        </p:tav>
                                        <p:tav tm="100000">
                                          <p:val>
                                            <p:strVal val="#ppt_x"/>
                                          </p:val>
                                        </p:tav>
                                      </p:tavLst>
                                    </p:anim>
                                    <p:anim calcmode="lin" valueType="num">
                                      <p:cBhvr additive="base">
                                        <p:cTn id="8" dur="750" fill="hold"/>
                                        <p:tgtEl>
                                          <p:spTgt spid="59"/>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56"/>
                                        </p:tgtEl>
                                        <p:attrNameLst>
                                          <p:attrName>style.visibility</p:attrName>
                                        </p:attrNameLst>
                                      </p:cBhvr>
                                      <p:to>
                                        <p:strVal val="visible"/>
                                      </p:to>
                                    </p:set>
                                    <p:anim calcmode="lin" valueType="num">
                                      <p:cBhvr additive="base">
                                        <p:cTn id="12" dur="500" fill="hold"/>
                                        <p:tgtEl>
                                          <p:spTgt spid="56"/>
                                        </p:tgtEl>
                                        <p:attrNameLst>
                                          <p:attrName>ppt_x</p:attrName>
                                        </p:attrNameLst>
                                      </p:cBhvr>
                                      <p:tavLst>
                                        <p:tav tm="0">
                                          <p:val>
                                            <p:strVal val="#ppt_x"/>
                                          </p:val>
                                        </p:tav>
                                        <p:tav tm="100000">
                                          <p:val>
                                            <p:strVal val="#ppt_x"/>
                                          </p:val>
                                        </p:tav>
                                      </p:tavLst>
                                    </p:anim>
                                    <p:anim calcmode="lin" valueType="num">
                                      <p:cBhvr additive="base">
                                        <p:cTn id="13" dur="500" fill="hold"/>
                                        <p:tgtEl>
                                          <p:spTgt spid="56"/>
                                        </p:tgtEl>
                                        <p:attrNameLst>
                                          <p:attrName>ppt_y</p:attrName>
                                        </p:attrNameLst>
                                      </p:cBhvr>
                                      <p:tavLst>
                                        <p:tav tm="0">
                                          <p:val>
                                            <p:strVal val="1+#ppt_h/2"/>
                                          </p:val>
                                        </p:tav>
                                        <p:tav tm="100000">
                                          <p:val>
                                            <p:strVal val="#ppt_y"/>
                                          </p:val>
                                        </p:tav>
                                      </p:tavLst>
                                    </p:anim>
                                  </p:childTnLst>
                                </p:cTn>
                              </p:par>
                              <p:par>
                                <p:cTn id="14" presetID="53" presetClass="entr" presetSubtype="16"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 calcmode="lin" valueType="num">
                                      <p:cBhvr>
                                        <p:cTn id="16" dur="500" fill="hold"/>
                                        <p:tgtEl>
                                          <p:spTgt spid="31"/>
                                        </p:tgtEl>
                                        <p:attrNameLst>
                                          <p:attrName>ppt_w</p:attrName>
                                        </p:attrNameLst>
                                      </p:cBhvr>
                                      <p:tavLst>
                                        <p:tav tm="0">
                                          <p:val>
                                            <p:fltVal val="0"/>
                                          </p:val>
                                        </p:tav>
                                        <p:tav tm="100000">
                                          <p:val>
                                            <p:strVal val="#ppt_w"/>
                                          </p:val>
                                        </p:tav>
                                      </p:tavLst>
                                    </p:anim>
                                    <p:anim calcmode="lin" valueType="num">
                                      <p:cBhvr>
                                        <p:cTn id="17" dur="500" fill="hold"/>
                                        <p:tgtEl>
                                          <p:spTgt spid="31"/>
                                        </p:tgtEl>
                                        <p:attrNameLst>
                                          <p:attrName>ppt_h</p:attrName>
                                        </p:attrNameLst>
                                      </p:cBhvr>
                                      <p:tavLst>
                                        <p:tav tm="0">
                                          <p:val>
                                            <p:fltVal val="0"/>
                                          </p:val>
                                        </p:tav>
                                        <p:tav tm="100000">
                                          <p:val>
                                            <p:strVal val="#ppt_h"/>
                                          </p:val>
                                        </p:tav>
                                      </p:tavLst>
                                    </p:anim>
                                    <p:animEffect transition="in" filter="fade">
                                      <p:cBhvr>
                                        <p:cTn id="18" dur="500"/>
                                        <p:tgtEl>
                                          <p:spTgt spid="31"/>
                                        </p:tgtEl>
                                      </p:cBhvr>
                                    </p:animEffect>
                                  </p:childTnLst>
                                </p:cTn>
                              </p:par>
                              <p:par>
                                <p:cTn id="19" presetID="2" presetClass="entr" presetSubtype="4"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additive="base">
                                        <p:cTn id="21" dur="500" fill="hold"/>
                                        <p:tgtEl>
                                          <p:spTgt spid="26"/>
                                        </p:tgtEl>
                                        <p:attrNameLst>
                                          <p:attrName>ppt_x</p:attrName>
                                        </p:attrNameLst>
                                      </p:cBhvr>
                                      <p:tavLst>
                                        <p:tav tm="0">
                                          <p:val>
                                            <p:strVal val="#ppt_x"/>
                                          </p:val>
                                        </p:tav>
                                        <p:tav tm="100000">
                                          <p:val>
                                            <p:strVal val="#ppt_x"/>
                                          </p:val>
                                        </p:tav>
                                      </p:tavLst>
                                    </p:anim>
                                    <p:anim calcmode="lin" valueType="num">
                                      <p:cBhvr additive="base">
                                        <p:cTn id="22" dur="500" fill="hold"/>
                                        <p:tgtEl>
                                          <p:spTgt spid="26"/>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additive="base">
                                        <p:cTn id="25" dur="500" fill="hold"/>
                                        <p:tgtEl>
                                          <p:spTgt spid="27"/>
                                        </p:tgtEl>
                                        <p:attrNameLst>
                                          <p:attrName>ppt_x</p:attrName>
                                        </p:attrNameLst>
                                      </p:cBhvr>
                                      <p:tavLst>
                                        <p:tav tm="0">
                                          <p:val>
                                            <p:strVal val="#ppt_x"/>
                                          </p:val>
                                        </p:tav>
                                        <p:tav tm="100000">
                                          <p:val>
                                            <p:strVal val="#ppt_x"/>
                                          </p:val>
                                        </p:tav>
                                      </p:tavLst>
                                    </p:anim>
                                    <p:anim calcmode="lin" valueType="num">
                                      <p:cBhvr additive="base">
                                        <p:cTn id="26" dur="500" fill="hold"/>
                                        <p:tgtEl>
                                          <p:spTgt spid="27"/>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500" fill="hold"/>
                                        <p:tgtEl>
                                          <p:spTgt spid="28"/>
                                        </p:tgtEl>
                                        <p:attrNameLst>
                                          <p:attrName>ppt_x</p:attrName>
                                        </p:attrNameLst>
                                      </p:cBhvr>
                                      <p:tavLst>
                                        <p:tav tm="0">
                                          <p:val>
                                            <p:strVal val="#ppt_x"/>
                                          </p:val>
                                        </p:tav>
                                        <p:tav tm="100000">
                                          <p:val>
                                            <p:strVal val="#ppt_x"/>
                                          </p:val>
                                        </p:tav>
                                      </p:tavLst>
                                    </p:anim>
                                    <p:anim calcmode="lin" valueType="num">
                                      <p:cBhvr additive="base">
                                        <p:cTn id="30" dur="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55"/>
                                        </p:tgtEl>
                                        <p:attrNameLst>
                                          <p:attrName>style.visibility</p:attrName>
                                        </p:attrNameLst>
                                      </p:cBhvr>
                                      <p:to>
                                        <p:strVal val="visible"/>
                                      </p:to>
                                    </p:set>
                                    <p:anim calcmode="lin" valueType="num">
                                      <p:cBhvr additive="base">
                                        <p:cTn id="33" dur="500" fill="hold"/>
                                        <p:tgtEl>
                                          <p:spTgt spid="55"/>
                                        </p:tgtEl>
                                        <p:attrNameLst>
                                          <p:attrName>ppt_x</p:attrName>
                                        </p:attrNameLst>
                                      </p:cBhvr>
                                      <p:tavLst>
                                        <p:tav tm="0">
                                          <p:val>
                                            <p:strVal val="#ppt_x"/>
                                          </p:val>
                                        </p:tav>
                                        <p:tav tm="100000">
                                          <p:val>
                                            <p:strVal val="#ppt_x"/>
                                          </p:val>
                                        </p:tav>
                                      </p:tavLst>
                                    </p:anim>
                                    <p:anim calcmode="lin" valueType="num">
                                      <p:cBhvr additive="base">
                                        <p:cTn id="34"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56" grpId="0" bldLvl="0" animBg="1"/>
      <p:bldP spid="55" grpId="0"/>
      <p:bldP spid="3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3" name="组合 12"/>
          <p:cNvGrpSpPr/>
          <p:nvPr/>
        </p:nvGrpSpPr>
        <p:grpSpPr>
          <a:xfrm>
            <a:off x="692150" y="48895"/>
            <a:ext cx="10745470" cy="6797675"/>
            <a:chOff x="173" y="516"/>
            <a:chExt cx="15500" cy="9434"/>
          </a:xfrm>
        </p:grpSpPr>
        <p:grpSp>
          <p:nvGrpSpPr>
            <p:cNvPr id="6" name="组合 5"/>
            <p:cNvGrpSpPr/>
            <p:nvPr/>
          </p:nvGrpSpPr>
          <p:grpSpPr>
            <a:xfrm>
              <a:off x="173" y="516"/>
              <a:ext cx="10826" cy="9434"/>
              <a:chOff x="497" y="65"/>
              <a:chExt cx="10826" cy="9434"/>
            </a:xfrm>
          </p:grpSpPr>
          <p:pic>
            <p:nvPicPr>
              <p:cNvPr id="4" name="图片 3"/>
              <p:cNvPicPr>
                <a:picLocks noChangeAspect="1"/>
              </p:cNvPicPr>
              <p:nvPr>
                <p:custDataLst>
                  <p:tags r:id="rId1"/>
                </p:custDataLst>
              </p:nvPr>
            </p:nvPicPr>
            <p:blipFill>
              <a:blip r:embed="rId2"/>
              <a:stretch>
                <a:fillRect/>
              </a:stretch>
            </p:blipFill>
            <p:spPr>
              <a:xfrm>
                <a:off x="497" y="65"/>
                <a:ext cx="10826" cy="6272"/>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497" y="6337"/>
                <a:ext cx="10822" cy="3162"/>
              </a:xfrm>
              <a:prstGeom prst="rect">
                <a:avLst/>
              </a:prstGeom>
            </p:spPr>
          </p:pic>
        </p:grpSp>
        <p:pic>
          <p:nvPicPr>
            <p:cNvPr id="8" name="图片 7"/>
            <p:cNvPicPr>
              <a:picLocks noChangeAspect="1"/>
            </p:cNvPicPr>
            <p:nvPr>
              <p:custDataLst>
                <p:tags r:id="rId5"/>
              </p:custDataLst>
            </p:nvPr>
          </p:nvPicPr>
          <p:blipFill>
            <a:blip r:embed="rId6"/>
            <a:stretch>
              <a:fillRect/>
            </a:stretch>
          </p:blipFill>
          <p:spPr>
            <a:xfrm>
              <a:off x="10995" y="6780"/>
              <a:ext cx="2689" cy="3130"/>
            </a:xfrm>
            <a:prstGeom prst="rect">
              <a:avLst/>
            </a:prstGeom>
          </p:spPr>
        </p:pic>
        <p:grpSp>
          <p:nvGrpSpPr>
            <p:cNvPr id="12" name="组合 11"/>
            <p:cNvGrpSpPr/>
            <p:nvPr/>
          </p:nvGrpSpPr>
          <p:grpSpPr>
            <a:xfrm>
              <a:off x="10999" y="516"/>
              <a:ext cx="4674" cy="6272"/>
              <a:chOff x="11418" y="408"/>
              <a:chExt cx="7124" cy="8528"/>
            </a:xfrm>
          </p:grpSpPr>
          <p:pic>
            <p:nvPicPr>
              <p:cNvPr id="7" name="图片 6"/>
              <p:cNvPicPr>
                <a:picLocks noChangeAspect="1"/>
              </p:cNvPicPr>
              <p:nvPr>
                <p:custDataLst>
                  <p:tags r:id="rId7"/>
                </p:custDataLst>
              </p:nvPr>
            </p:nvPicPr>
            <p:blipFill>
              <a:blip r:embed="rId8"/>
              <a:stretch>
                <a:fillRect/>
              </a:stretch>
            </p:blipFill>
            <p:spPr>
              <a:xfrm>
                <a:off x="11418" y="408"/>
                <a:ext cx="3600" cy="4215"/>
              </a:xfrm>
              <a:prstGeom prst="rect">
                <a:avLst/>
              </a:prstGeom>
            </p:spPr>
          </p:pic>
          <p:pic>
            <p:nvPicPr>
              <p:cNvPr id="9" name="图片 8"/>
              <p:cNvPicPr>
                <a:picLocks noChangeAspect="1"/>
              </p:cNvPicPr>
              <p:nvPr>
                <p:custDataLst>
                  <p:tags r:id="rId9"/>
                </p:custDataLst>
              </p:nvPr>
            </p:nvPicPr>
            <p:blipFill>
              <a:blip r:embed="rId10"/>
              <a:stretch>
                <a:fillRect/>
              </a:stretch>
            </p:blipFill>
            <p:spPr>
              <a:xfrm>
                <a:off x="11455" y="4762"/>
                <a:ext cx="3563" cy="4163"/>
              </a:xfrm>
              <a:prstGeom prst="rect">
                <a:avLst/>
              </a:prstGeom>
            </p:spPr>
          </p:pic>
          <p:pic>
            <p:nvPicPr>
              <p:cNvPr id="10" name="图片 9"/>
              <p:cNvPicPr>
                <a:picLocks noChangeAspect="1"/>
              </p:cNvPicPr>
              <p:nvPr>
                <p:custDataLst>
                  <p:tags r:id="rId11"/>
                </p:custDataLst>
              </p:nvPr>
            </p:nvPicPr>
            <p:blipFill>
              <a:blip r:embed="rId12"/>
              <a:stretch>
                <a:fillRect/>
              </a:stretch>
            </p:blipFill>
            <p:spPr>
              <a:xfrm>
                <a:off x="14988" y="4646"/>
                <a:ext cx="3555" cy="4290"/>
              </a:xfrm>
              <a:prstGeom prst="rect">
                <a:avLst/>
              </a:prstGeom>
            </p:spPr>
          </p:pic>
          <p:pic>
            <p:nvPicPr>
              <p:cNvPr id="11" name="图片 10"/>
              <p:cNvPicPr>
                <a:picLocks noChangeAspect="1"/>
              </p:cNvPicPr>
              <p:nvPr>
                <p:custDataLst>
                  <p:tags r:id="rId13"/>
                </p:custDataLst>
              </p:nvPr>
            </p:nvPicPr>
            <p:blipFill>
              <a:blip r:embed="rId14"/>
              <a:stretch>
                <a:fillRect/>
              </a:stretch>
            </p:blipFill>
            <p:spPr>
              <a:xfrm>
                <a:off x="15018" y="408"/>
                <a:ext cx="3525" cy="4238"/>
              </a:xfrm>
              <a:prstGeom prst="rect">
                <a:avLst/>
              </a:prstGeom>
            </p:spPr>
          </p:pic>
        </p:grpSp>
      </p:gr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3" name="图片 8"/>
          <p:cNvPicPr>
            <a:picLocks noChangeAspect="1"/>
          </p:cNvPicPr>
          <p:nvPr>
            <p:custDataLst>
              <p:tags r:id="rId1"/>
            </p:custDataLst>
          </p:nvPr>
        </p:nvPicPr>
        <p:blipFill>
          <a:blip r:embed="rId2"/>
          <a:stretch>
            <a:fillRect/>
          </a:stretch>
        </p:blipFill>
        <p:spPr>
          <a:xfrm>
            <a:off x="566420" y="0"/>
            <a:ext cx="11093450" cy="685736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图片 50"/>
          <p:cNvPicPr>
            <a:picLocks noChangeAspect="1"/>
          </p:cNvPicPr>
          <p:nvPr/>
        </p:nvPicPr>
        <p:blipFill>
          <a:blip r:embed="rId1" cstate="screen"/>
          <a:stretch>
            <a:fillRect/>
          </a:stretch>
        </p:blipFill>
        <p:spPr>
          <a:xfrm>
            <a:off x="30538" y="253085"/>
            <a:ext cx="1142328" cy="1050372"/>
          </a:xfrm>
          <a:prstGeom prst="rect">
            <a:avLst/>
          </a:prstGeom>
          <a:effectLst>
            <a:outerShdw blurRad="50800" dist="50800" dir="5400000" algn="ctr" rotWithShape="0">
              <a:srgbClr val="000000">
                <a:alpha val="0"/>
              </a:srgbClr>
            </a:outerShdw>
          </a:effectLst>
        </p:spPr>
      </p:pic>
      <p:sp>
        <p:nvSpPr>
          <p:cNvPr id="52" name="矩形 51"/>
          <p:cNvSpPr/>
          <p:nvPr/>
        </p:nvSpPr>
        <p:spPr>
          <a:xfrm>
            <a:off x="0" y="6649156"/>
            <a:ext cx="12192000" cy="20884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矩形 4"/>
          <p:cNvSpPr/>
          <p:nvPr/>
        </p:nvSpPr>
        <p:spPr>
          <a:xfrm>
            <a:off x="24257" y="527460"/>
            <a:ext cx="1061509" cy="461665"/>
          </a:xfrm>
          <a:prstGeom prst="rect">
            <a:avLst/>
          </a:prstGeom>
        </p:spPr>
        <p:txBody>
          <a:bodyPr wrap="none">
            <a:spAutoFit/>
          </a:bodyPr>
          <a:lstStyle/>
          <a:p>
            <a:r>
              <a:rPr lang="en-US" altLang="zh-CN" sz="2400" b="1" dirty="0">
                <a:solidFill>
                  <a:schemeClr val="bg1"/>
                </a:solidFill>
                <a:cs typeface="+mn-ea"/>
                <a:sym typeface="+mn-lt"/>
              </a:rPr>
              <a:t>FOUR</a:t>
            </a:r>
            <a:endParaRPr lang="zh-CN" altLang="en-US" sz="2400" b="1" dirty="0">
              <a:solidFill>
                <a:schemeClr val="bg1"/>
              </a:solidFill>
              <a:cs typeface="+mn-ea"/>
              <a:sym typeface="+mn-lt"/>
            </a:endParaRPr>
          </a:p>
        </p:txBody>
      </p:sp>
      <p:grpSp>
        <p:nvGrpSpPr>
          <p:cNvPr id="9" name="PA_组合 21"/>
          <p:cNvGrpSpPr/>
          <p:nvPr>
            <p:custDataLst>
              <p:tags r:id="rId2"/>
            </p:custDataLst>
          </p:nvPr>
        </p:nvGrpSpPr>
        <p:grpSpPr>
          <a:xfrm>
            <a:off x="10733310" y="-270341"/>
            <a:ext cx="992949" cy="1205016"/>
            <a:chOff x="6493435" y="3390472"/>
            <a:chExt cx="2441407" cy="2632504"/>
          </a:xfrm>
          <a:solidFill>
            <a:schemeClr val="tx2">
              <a:lumMod val="60000"/>
              <a:lumOff val="40000"/>
            </a:schemeClr>
          </a:solidFill>
        </p:grpSpPr>
        <p:sp>
          <p:nvSpPr>
            <p:cNvPr id="10"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9"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0"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1"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sp>
        <p:nvSpPr>
          <p:cNvPr id="22" name="Freeform 5"/>
          <p:cNvSpPr/>
          <p:nvPr/>
        </p:nvSpPr>
        <p:spPr bwMode="auto">
          <a:xfrm>
            <a:off x="5284262" y="2110047"/>
            <a:ext cx="2910294" cy="1010802"/>
          </a:xfrm>
          <a:custGeom>
            <a:avLst/>
            <a:gdLst>
              <a:gd name="T0" fmla="*/ 2145 w 2145"/>
              <a:gd name="T1" fmla="*/ 382 h 745"/>
              <a:gd name="T2" fmla="*/ 1530 w 2145"/>
              <a:gd name="T3" fmla="*/ 30 h 745"/>
              <a:gd name="T4" fmla="*/ 1530 w 2145"/>
              <a:gd name="T5" fmla="*/ 206 h 745"/>
              <a:gd name="T6" fmla="*/ 748 w 2145"/>
              <a:gd name="T7" fmla="*/ 206 h 745"/>
              <a:gd name="T8" fmla="*/ 748 w 2145"/>
              <a:gd name="T9" fmla="*/ 0 h 745"/>
              <a:gd name="T10" fmla="*/ 0 w 2145"/>
              <a:gd name="T11" fmla="*/ 0 h 745"/>
              <a:gd name="T12" fmla="*/ 0 w 2145"/>
              <a:gd name="T13" fmla="*/ 745 h 745"/>
              <a:gd name="T14" fmla="*/ 748 w 2145"/>
              <a:gd name="T15" fmla="*/ 745 h 745"/>
              <a:gd name="T16" fmla="*/ 748 w 2145"/>
              <a:gd name="T17" fmla="*/ 559 h 745"/>
              <a:gd name="T18" fmla="*/ 1530 w 2145"/>
              <a:gd name="T19" fmla="*/ 559 h 745"/>
              <a:gd name="T20" fmla="*/ 1530 w 2145"/>
              <a:gd name="T21" fmla="*/ 735 h 745"/>
              <a:gd name="T22" fmla="*/ 2145 w 2145"/>
              <a:gd name="T23" fmla="*/ 38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45" h="745">
                <a:moveTo>
                  <a:pt x="2145" y="382"/>
                </a:moveTo>
                <a:lnTo>
                  <a:pt x="1530" y="30"/>
                </a:lnTo>
                <a:lnTo>
                  <a:pt x="1530" y="206"/>
                </a:lnTo>
                <a:lnTo>
                  <a:pt x="748" y="206"/>
                </a:lnTo>
                <a:lnTo>
                  <a:pt x="748" y="0"/>
                </a:lnTo>
                <a:lnTo>
                  <a:pt x="0" y="0"/>
                </a:lnTo>
                <a:lnTo>
                  <a:pt x="0" y="745"/>
                </a:lnTo>
                <a:lnTo>
                  <a:pt x="748" y="745"/>
                </a:lnTo>
                <a:lnTo>
                  <a:pt x="748" y="559"/>
                </a:lnTo>
                <a:lnTo>
                  <a:pt x="1530" y="559"/>
                </a:lnTo>
                <a:lnTo>
                  <a:pt x="1530" y="735"/>
                </a:lnTo>
                <a:lnTo>
                  <a:pt x="2145" y="382"/>
                </a:lnTo>
                <a:close/>
              </a:path>
            </a:pathLst>
          </a:custGeom>
          <a:solidFill>
            <a:schemeClr val="tx2">
              <a:lumMod val="60000"/>
              <a:lumOff val="40000"/>
            </a:schemeClr>
          </a:solidFill>
          <a:ln>
            <a:noFill/>
          </a:ln>
        </p:spPr>
        <p:txBody>
          <a:bodyPr vert="horz" wrap="square" lIns="91440" tIns="45720" rIns="91440" bIns="45720" numCol="1" anchor="t" anchorCtr="0" compatLnSpc="1"/>
          <a:lstStyle/>
          <a:p>
            <a:endParaRPr lang="en-US" dirty="0">
              <a:cs typeface="+mn-ea"/>
              <a:sym typeface="+mn-lt"/>
            </a:endParaRPr>
          </a:p>
        </p:txBody>
      </p:sp>
      <p:sp>
        <p:nvSpPr>
          <p:cNvPr id="23" name="Rectangle 6"/>
          <p:cNvSpPr>
            <a:spLocks noChangeArrowheads="1"/>
          </p:cNvSpPr>
          <p:nvPr/>
        </p:nvSpPr>
        <p:spPr bwMode="auto">
          <a:xfrm>
            <a:off x="5391447" y="2210448"/>
            <a:ext cx="808641" cy="811355"/>
          </a:xfrm>
          <a:prstGeom prst="rect">
            <a:avLst/>
          </a:prstGeom>
          <a:solidFill>
            <a:schemeClr val="bg1"/>
          </a:solidFill>
          <a:ln>
            <a:noFill/>
          </a:ln>
        </p:spPr>
        <p:txBody>
          <a:bodyPr vert="horz" wrap="square" lIns="91440" tIns="45720" rIns="91440" bIns="45720" numCol="1" anchor="t" anchorCtr="0" compatLnSpc="1"/>
          <a:lstStyle/>
          <a:p>
            <a:endParaRPr lang="en-US" dirty="0">
              <a:cs typeface="+mn-ea"/>
              <a:sym typeface="+mn-lt"/>
            </a:endParaRPr>
          </a:p>
        </p:txBody>
      </p:sp>
      <p:sp>
        <p:nvSpPr>
          <p:cNvPr id="24" name="Freeform 7"/>
          <p:cNvSpPr/>
          <p:nvPr/>
        </p:nvSpPr>
        <p:spPr bwMode="auto">
          <a:xfrm>
            <a:off x="7114559" y="2176722"/>
            <a:ext cx="2159994" cy="3138234"/>
          </a:xfrm>
          <a:custGeom>
            <a:avLst/>
            <a:gdLst>
              <a:gd name="T0" fmla="*/ 174 w 326"/>
              <a:gd name="T1" fmla="*/ 0 h 472"/>
              <a:gd name="T2" fmla="*/ 174 w 326"/>
              <a:gd name="T3" fmla="*/ 152 h 472"/>
              <a:gd name="T4" fmla="*/ 211 w 326"/>
              <a:gd name="T5" fmla="*/ 152 h 472"/>
              <a:gd name="T6" fmla="*/ 211 w 326"/>
              <a:gd name="T7" fmla="*/ 363 h 472"/>
              <a:gd name="T8" fmla="*/ 125 w 326"/>
              <a:gd name="T9" fmla="*/ 363 h 472"/>
              <a:gd name="T10" fmla="*/ 125 w 326"/>
              <a:gd name="T11" fmla="*/ 327 h 472"/>
              <a:gd name="T12" fmla="*/ 0 w 326"/>
              <a:gd name="T13" fmla="*/ 399 h 472"/>
              <a:gd name="T14" fmla="*/ 125 w 326"/>
              <a:gd name="T15" fmla="*/ 472 h 472"/>
              <a:gd name="T16" fmla="*/ 125 w 326"/>
              <a:gd name="T17" fmla="*/ 436 h 472"/>
              <a:gd name="T18" fmla="*/ 248 w 326"/>
              <a:gd name="T19" fmla="*/ 436 h 472"/>
              <a:gd name="T20" fmla="*/ 284 w 326"/>
              <a:gd name="T21" fmla="*/ 399 h 472"/>
              <a:gd name="T22" fmla="*/ 284 w 326"/>
              <a:gd name="T23" fmla="*/ 152 h 472"/>
              <a:gd name="T24" fmla="*/ 326 w 326"/>
              <a:gd name="T25" fmla="*/ 152 h 472"/>
              <a:gd name="T26" fmla="*/ 326 w 326"/>
              <a:gd name="T27" fmla="*/ 0 h 472"/>
              <a:gd name="T28" fmla="*/ 174 w 326"/>
              <a:gd name="T29" fmla="*/ 0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6" h="472">
                <a:moveTo>
                  <a:pt x="174" y="0"/>
                </a:moveTo>
                <a:cubicBezTo>
                  <a:pt x="174" y="152"/>
                  <a:pt x="174" y="152"/>
                  <a:pt x="174" y="152"/>
                </a:cubicBezTo>
                <a:cubicBezTo>
                  <a:pt x="211" y="152"/>
                  <a:pt x="211" y="152"/>
                  <a:pt x="211" y="152"/>
                </a:cubicBezTo>
                <a:cubicBezTo>
                  <a:pt x="211" y="363"/>
                  <a:pt x="211" y="363"/>
                  <a:pt x="211" y="363"/>
                </a:cubicBezTo>
                <a:cubicBezTo>
                  <a:pt x="125" y="363"/>
                  <a:pt x="125" y="363"/>
                  <a:pt x="125" y="363"/>
                </a:cubicBezTo>
                <a:cubicBezTo>
                  <a:pt x="125" y="327"/>
                  <a:pt x="125" y="327"/>
                  <a:pt x="125" y="327"/>
                </a:cubicBezTo>
                <a:cubicBezTo>
                  <a:pt x="0" y="399"/>
                  <a:pt x="0" y="399"/>
                  <a:pt x="0" y="399"/>
                </a:cubicBezTo>
                <a:cubicBezTo>
                  <a:pt x="125" y="472"/>
                  <a:pt x="125" y="472"/>
                  <a:pt x="125" y="472"/>
                </a:cubicBezTo>
                <a:cubicBezTo>
                  <a:pt x="125" y="436"/>
                  <a:pt x="125" y="436"/>
                  <a:pt x="125" y="436"/>
                </a:cubicBezTo>
                <a:cubicBezTo>
                  <a:pt x="248" y="436"/>
                  <a:pt x="248" y="436"/>
                  <a:pt x="248" y="436"/>
                </a:cubicBezTo>
                <a:cubicBezTo>
                  <a:pt x="268" y="436"/>
                  <a:pt x="284" y="419"/>
                  <a:pt x="284" y="399"/>
                </a:cubicBezTo>
                <a:cubicBezTo>
                  <a:pt x="284" y="152"/>
                  <a:pt x="284" y="152"/>
                  <a:pt x="284" y="152"/>
                </a:cubicBezTo>
                <a:cubicBezTo>
                  <a:pt x="326" y="152"/>
                  <a:pt x="326" y="152"/>
                  <a:pt x="326" y="152"/>
                </a:cubicBezTo>
                <a:cubicBezTo>
                  <a:pt x="326" y="0"/>
                  <a:pt x="326" y="0"/>
                  <a:pt x="326" y="0"/>
                </a:cubicBezTo>
                <a:lnTo>
                  <a:pt x="174" y="0"/>
                </a:lnTo>
                <a:close/>
              </a:path>
            </a:pathLst>
          </a:custGeom>
          <a:solidFill>
            <a:schemeClr val="tx2">
              <a:lumMod val="75000"/>
            </a:schemeClr>
          </a:solidFill>
          <a:ln>
            <a:noFill/>
          </a:ln>
        </p:spPr>
        <p:txBody>
          <a:bodyPr vert="horz" wrap="square" lIns="91440" tIns="45720" rIns="91440" bIns="45720" numCol="1" anchor="t" anchorCtr="0" compatLnSpc="1"/>
          <a:lstStyle/>
          <a:p>
            <a:endParaRPr lang="en-US" dirty="0">
              <a:cs typeface="+mn-ea"/>
              <a:sym typeface="+mn-lt"/>
            </a:endParaRPr>
          </a:p>
        </p:txBody>
      </p:sp>
      <p:sp>
        <p:nvSpPr>
          <p:cNvPr id="25" name="Rectangle 8"/>
          <p:cNvSpPr>
            <a:spLocks noChangeArrowheads="1"/>
          </p:cNvSpPr>
          <p:nvPr/>
        </p:nvSpPr>
        <p:spPr bwMode="auto">
          <a:xfrm>
            <a:off x="8373651" y="2277123"/>
            <a:ext cx="808641" cy="811355"/>
          </a:xfrm>
          <a:prstGeom prst="rect">
            <a:avLst/>
          </a:prstGeom>
          <a:solidFill>
            <a:schemeClr val="bg1"/>
          </a:solidFill>
          <a:ln>
            <a:noFill/>
          </a:ln>
        </p:spPr>
        <p:txBody>
          <a:bodyPr vert="horz" wrap="square" lIns="91440" tIns="45720" rIns="91440" bIns="45720" numCol="1" anchor="t" anchorCtr="0" compatLnSpc="1"/>
          <a:lstStyle/>
          <a:p>
            <a:endParaRPr lang="en-US" dirty="0">
              <a:cs typeface="+mn-ea"/>
              <a:sym typeface="+mn-lt"/>
            </a:endParaRPr>
          </a:p>
        </p:txBody>
      </p:sp>
      <p:sp>
        <p:nvSpPr>
          <p:cNvPr id="26" name="Freeform 9"/>
          <p:cNvSpPr/>
          <p:nvPr/>
        </p:nvSpPr>
        <p:spPr bwMode="auto">
          <a:xfrm>
            <a:off x="4164918" y="4296123"/>
            <a:ext cx="2862807" cy="1063716"/>
          </a:xfrm>
          <a:custGeom>
            <a:avLst/>
            <a:gdLst>
              <a:gd name="T0" fmla="*/ 1329 w 2110"/>
              <a:gd name="T1" fmla="*/ 0 h 784"/>
              <a:gd name="T2" fmla="*/ 1329 w 2110"/>
              <a:gd name="T3" fmla="*/ 216 h 784"/>
              <a:gd name="T4" fmla="*/ 615 w 2110"/>
              <a:gd name="T5" fmla="*/ 216 h 784"/>
              <a:gd name="T6" fmla="*/ 615 w 2110"/>
              <a:gd name="T7" fmla="*/ 39 h 784"/>
              <a:gd name="T8" fmla="*/ 0 w 2110"/>
              <a:gd name="T9" fmla="*/ 392 h 784"/>
              <a:gd name="T10" fmla="*/ 615 w 2110"/>
              <a:gd name="T11" fmla="*/ 750 h 784"/>
              <a:gd name="T12" fmla="*/ 615 w 2110"/>
              <a:gd name="T13" fmla="*/ 568 h 784"/>
              <a:gd name="T14" fmla="*/ 1329 w 2110"/>
              <a:gd name="T15" fmla="*/ 568 h 784"/>
              <a:gd name="T16" fmla="*/ 1329 w 2110"/>
              <a:gd name="T17" fmla="*/ 784 h 784"/>
              <a:gd name="T18" fmla="*/ 2110 w 2110"/>
              <a:gd name="T19" fmla="*/ 784 h 784"/>
              <a:gd name="T20" fmla="*/ 2110 w 2110"/>
              <a:gd name="T21" fmla="*/ 0 h 784"/>
              <a:gd name="T22" fmla="*/ 1329 w 2110"/>
              <a:gd name="T23"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10" h="784">
                <a:moveTo>
                  <a:pt x="1329" y="0"/>
                </a:moveTo>
                <a:lnTo>
                  <a:pt x="1329" y="216"/>
                </a:lnTo>
                <a:lnTo>
                  <a:pt x="615" y="216"/>
                </a:lnTo>
                <a:lnTo>
                  <a:pt x="615" y="39"/>
                </a:lnTo>
                <a:lnTo>
                  <a:pt x="0" y="392"/>
                </a:lnTo>
                <a:lnTo>
                  <a:pt x="615" y="750"/>
                </a:lnTo>
                <a:lnTo>
                  <a:pt x="615" y="568"/>
                </a:lnTo>
                <a:lnTo>
                  <a:pt x="1329" y="568"/>
                </a:lnTo>
                <a:lnTo>
                  <a:pt x="1329" y="784"/>
                </a:lnTo>
                <a:lnTo>
                  <a:pt x="2110" y="784"/>
                </a:lnTo>
                <a:lnTo>
                  <a:pt x="2110" y="0"/>
                </a:lnTo>
                <a:lnTo>
                  <a:pt x="1329" y="0"/>
                </a:lnTo>
                <a:close/>
              </a:path>
            </a:pathLst>
          </a:custGeom>
          <a:solidFill>
            <a:schemeClr val="tx2">
              <a:lumMod val="40000"/>
              <a:lumOff val="60000"/>
            </a:schemeClr>
          </a:solidFill>
          <a:ln>
            <a:noFill/>
          </a:ln>
        </p:spPr>
        <p:txBody>
          <a:bodyPr vert="horz" wrap="square" lIns="91440" tIns="45720" rIns="91440" bIns="45720" numCol="1" anchor="t" anchorCtr="0" compatLnSpc="1"/>
          <a:lstStyle/>
          <a:p>
            <a:endParaRPr lang="en-US" dirty="0">
              <a:cs typeface="+mn-ea"/>
              <a:sym typeface="+mn-lt"/>
            </a:endParaRPr>
          </a:p>
        </p:txBody>
      </p:sp>
      <p:sp>
        <p:nvSpPr>
          <p:cNvPr id="27" name="Rectangle 10"/>
          <p:cNvSpPr>
            <a:spLocks noChangeArrowheads="1"/>
          </p:cNvSpPr>
          <p:nvPr/>
        </p:nvSpPr>
        <p:spPr bwMode="auto">
          <a:xfrm>
            <a:off x="6087476" y="4422303"/>
            <a:ext cx="808641" cy="811355"/>
          </a:xfrm>
          <a:prstGeom prst="rect">
            <a:avLst/>
          </a:prstGeom>
          <a:solidFill>
            <a:schemeClr val="bg1"/>
          </a:solidFill>
          <a:ln>
            <a:noFill/>
          </a:ln>
        </p:spPr>
        <p:txBody>
          <a:bodyPr vert="horz" wrap="square" lIns="91440" tIns="45720" rIns="91440" bIns="45720" numCol="1" anchor="t" anchorCtr="0" compatLnSpc="1"/>
          <a:lstStyle/>
          <a:p>
            <a:endParaRPr lang="en-US" dirty="0">
              <a:cs typeface="+mn-ea"/>
              <a:sym typeface="+mn-lt"/>
            </a:endParaRPr>
          </a:p>
        </p:txBody>
      </p:sp>
      <p:sp>
        <p:nvSpPr>
          <p:cNvPr id="28" name="Freeform 11"/>
          <p:cNvSpPr/>
          <p:nvPr/>
        </p:nvSpPr>
        <p:spPr bwMode="auto">
          <a:xfrm>
            <a:off x="3018439" y="2130591"/>
            <a:ext cx="2187130" cy="3191148"/>
          </a:xfrm>
          <a:custGeom>
            <a:avLst/>
            <a:gdLst>
              <a:gd name="T0" fmla="*/ 330 w 330"/>
              <a:gd name="T1" fmla="*/ 72 h 480"/>
              <a:gd name="T2" fmla="*/ 205 w 330"/>
              <a:gd name="T3" fmla="*/ 0 h 480"/>
              <a:gd name="T4" fmla="*/ 205 w 330"/>
              <a:gd name="T5" fmla="*/ 36 h 480"/>
              <a:gd name="T6" fmla="*/ 83 w 330"/>
              <a:gd name="T7" fmla="*/ 36 h 480"/>
              <a:gd name="T8" fmla="*/ 46 w 330"/>
              <a:gd name="T9" fmla="*/ 72 h 480"/>
              <a:gd name="T10" fmla="*/ 46 w 330"/>
              <a:gd name="T11" fmla="*/ 320 h 480"/>
              <a:gd name="T12" fmla="*/ 0 w 330"/>
              <a:gd name="T13" fmla="*/ 320 h 480"/>
              <a:gd name="T14" fmla="*/ 0 w 330"/>
              <a:gd name="T15" fmla="*/ 480 h 480"/>
              <a:gd name="T16" fmla="*/ 160 w 330"/>
              <a:gd name="T17" fmla="*/ 480 h 480"/>
              <a:gd name="T18" fmla="*/ 160 w 330"/>
              <a:gd name="T19" fmla="*/ 320 h 480"/>
              <a:gd name="T20" fmla="*/ 119 w 330"/>
              <a:gd name="T21" fmla="*/ 320 h 480"/>
              <a:gd name="T22" fmla="*/ 119 w 330"/>
              <a:gd name="T23" fmla="*/ 109 h 480"/>
              <a:gd name="T24" fmla="*/ 205 w 330"/>
              <a:gd name="T25" fmla="*/ 109 h 480"/>
              <a:gd name="T26" fmla="*/ 205 w 330"/>
              <a:gd name="T27" fmla="*/ 145 h 480"/>
              <a:gd name="T28" fmla="*/ 330 w 330"/>
              <a:gd name="T29" fmla="*/ 7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0" h="480">
                <a:moveTo>
                  <a:pt x="330" y="72"/>
                </a:moveTo>
                <a:cubicBezTo>
                  <a:pt x="205" y="0"/>
                  <a:pt x="205" y="0"/>
                  <a:pt x="205" y="0"/>
                </a:cubicBezTo>
                <a:cubicBezTo>
                  <a:pt x="205" y="36"/>
                  <a:pt x="205" y="36"/>
                  <a:pt x="205" y="36"/>
                </a:cubicBezTo>
                <a:cubicBezTo>
                  <a:pt x="83" y="36"/>
                  <a:pt x="83" y="36"/>
                  <a:pt x="83" y="36"/>
                </a:cubicBezTo>
                <a:cubicBezTo>
                  <a:pt x="63" y="36"/>
                  <a:pt x="46" y="52"/>
                  <a:pt x="46" y="72"/>
                </a:cubicBezTo>
                <a:cubicBezTo>
                  <a:pt x="46" y="320"/>
                  <a:pt x="46" y="320"/>
                  <a:pt x="46" y="320"/>
                </a:cubicBezTo>
                <a:cubicBezTo>
                  <a:pt x="0" y="320"/>
                  <a:pt x="0" y="320"/>
                  <a:pt x="0" y="320"/>
                </a:cubicBezTo>
                <a:cubicBezTo>
                  <a:pt x="0" y="480"/>
                  <a:pt x="0" y="480"/>
                  <a:pt x="0" y="480"/>
                </a:cubicBezTo>
                <a:cubicBezTo>
                  <a:pt x="160" y="480"/>
                  <a:pt x="160" y="480"/>
                  <a:pt x="160" y="480"/>
                </a:cubicBezTo>
                <a:cubicBezTo>
                  <a:pt x="160" y="320"/>
                  <a:pt x="160" y="320"/>
                  <a:pt x="160" y="320"/>
                </a:cubicBezTo>
                <a:cubicBezTo>
                  <a:pt x="119" y="320"/>
                  <a:pt x="119" y="320"/>
                  <a:pt x="119" y="320"/>
                </a:cubicBezTo>
                <a:cubicBezTo>
                  <a:pt x="119" y="109"/>
                  <a:pt x="119" y="109"/>
                  <a:pt x="119" y="109"/>
                </a:cubicBezTo>
                <a:cubicBezTo>
                  <a:pt x="205" y="109"/>
                  <a:pt x="205" y="109"/>
                  <a:pt x="205" y="109"/>
                </a:cubicBezTo>
                <a:cubicBezTo>
                  <a:pt x="205" y="145"/>
                  <a:pt x="205" y="145"/>
                  <a:pt x="205" y="145"/>
                </a:cubicBezTo>
                <a:lnTo>
                  <a:pt x="330" y="72"/>
                </a:lnTo>
                <a:close/>
              </a:path>
            </a:pathLst>
          </a:custGeom>
          <a:solidFill>
            <a:srgbClr val="FF9409"/>
          </a:solidFill>
          <a:ln>
            <a:noFill/>
          </a:ln>
        </p:spPr>
        <p:txBody>
          <a:bodyPr vert="horz" wrap="square" lIns="91440" tIns="45720" rIns="91440" bIns="45720" numCol="1" anchor="t" anchorCtr="0" compatLnSpc="1"/>
          <a:lstStyle/>
          <a:p>
            <a:endParaRPr lang="en-US" dirty="0">
              <a:cs typeface="+mn-ea"/>
              <a:sym typeface="+mn-lt"/>
            </a:endParaRPr>
          </a:p>
        </p:txBody>
      </p:sp>
      <p:sp>
        <p:nvSpPr>
          <p:cNvPr id="29" name="Rectangle 12"/>
          <p:cNvSpPr>
            <a:spLocks noChangeArrowheads="1"/>
          </p:cNvSpPr>
          <p:nvPr/>
        </p:nvSpPr>
        <p:spPr bwMode="auto">
          <a:xfrm>
            <a:off x="3144619" y="4384203"/>
            <a:ext cx="808641" cy="811355"/>
          </a:xfrm>
          <a:prstGeom prst="rect">
            <a:avLst/>
          </a:prstGeom>
          <a:solidFill>
            <a:schemeClr val="bg1"/>
          </a:solidFill>
          <a:ln>
            <a:noFill/>
          </a:ln>
        </p:spPr>
        <p:txBody>
          <a:bodyPr vert="horz" wrap="square" lIns="91440" tIns="45720" rIns="91440" bIns="45720" numCol="1" anchor="t" anchorCtr="0" compatLnSpc="1"/>
          <a:lstStyle/>
          <a:p>
            <a:endParaRPr lang="en-US" dirty="0">
              <a:cs typeface="+mn-ea"/>
              <a:sym typeface="+mn-lt"/>
            </a:endParaRPr>
          </a:p>
        </p:txBody>
      </p:sp>
      <p:sp>
        <p:nvSpPr>
          <p:cNvPr id="34" name="Inhaltsplatzhalter 4"/>
          <p:cNvSpPr txBox="1"/>
          <p:nvPr/>
        </p:nvSpPr>
        <p:spPr>
          <a:xfrm>
            <a:off x="3671462" y="2390285"/>
            <a:ext cx="717228" cy="430887"/>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mn-lt"/>
                <a:cs typeface="+mn-ea"/>
                <a:sym typeface="+mn-lt"/>
              </a:rPr>
              <a:t>01</a:t>
            </a:r>
            <a:endParaRPr lang="en-US" sz="2800" b="1" dirty="0">
              <a:latin typeface="+mn-lt"/>
              <a:cs typeface="+mn-ea"/>
              <a:sym typeface="+mn-lt"/>
            </a:endParaRPr>
          </a:p>
        </p:txBody>
      </p:sp>
      <p:sp>
        <p:nvSpPr>
          <p:cNvPr id="35" name="Inhaltsplatzhalter 4"/>
          <p:cNvSpPr txBox="1"/>
          <p:nvPr/>
        </p:nvSpPr>
        <p:spPr>
          <a:xfrm>
            <a:off x="6688297" y="2399810"/>
            <a:ext cx="717228" cy="430887"/>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mn-lt"/>
                <a:cs typeface="+mn-ea"/>
                <a:sym typeface="+mn-lt"/>
              </a:rPr>
              <a:t>02</a:t>
            </a:r>
            <a:endParaRPr lang="en-US" sz="2800" b="1" dirty="0">
              <a:latin typeface="+mn-lt"/>
              <a:cs typeface="+mn-ea"/>
              <a:sym typeface="+mn-lt"/>
            </a:endParaRPr>
          </a:p>
        </p:txBody>
      </p:sp>
      <p:sp>
        <p:nvSpPr>
          <p:cNvPr id="36" name="Inhaltsplatzhalter 4"/>
          <p:cNvSpPr txBox="1"/>
          <p:nvPr/>
        </p:nvSpPr>
        <p:spPr>
          <a:xfrm>
            <a:off x="7919157" y="4615744"/>
            <a:ext cx="717228" cy="430887"/>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mn-lt"/>
                <a:cs typeface="+mn-ea"/>
                <a:sym typeface="+mn-lt"/>
              </a:rPr>
              <a:t>03</a:t>
            </a:r>
            <a:endParaRPr lang="en-US" sz="2800" b="1" dirty="0">
              <a:latin typeface="+mn-lt"/>
              <a:cs typeface="+mn-ea"/>
              <a:sym typeface="+mn-lt"/>
            </a:endParaRPr>
          </a:p>
        </p:txBody>
      </p:sp>
      <p:sp>
        <p:nvSpPr>
          <p:cNvPr id="37" name="Inhaltsplatzhalter 4"/>
          <p:cNvSpPr txBox="1"/>
          <p:nvPr/>
        </p:nvSpPr>
        <p:spPr>
          <a:xfrm>
            <a:off x="4968217" y="4615744"/>
            <a:ext cx="717228" cy="430887"/>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mn-lt"/>
                <a:cs typeface="+mn-ea"/>
                <a:sym typeface="+mn-lt"/>
              </a:rPr>
              <a:t>04</a:t>
            </a:r>
            <a:endParaRPr lang="en-US" sz="2800" b="1" dirty="0">
              <a:latin typeface="+mn-lt"/>
              <a:cs typeface="+mn-ea"/>
              <a:sym typeface="+mn-lt"/>
            </a:endParaRPr>
          </a:p>
        </p:txBody>
      </p:sp>
      <p:grpSp>
        <p:nvGrpSpPr>
          <p:cNvPr id="38" name="Group 22"/>
          <p:cNvGrpSpPr/>
          <p:nvPr/>
        </p:nvGrpSpPr>
        <p:grpSpPr>
          <a:xfrm>
            <a:off x="8539846" y="2404988"/>
            <a:ext cx="476250" cy="555625"/>
            <a:chOff x="10063163" y="1916113"/>
            <a:chExt cx="476250" cy="555625"/>
          </a:xfrm>
          <a:solidFill>
            <a:schemeClr val="tx1">
              <a:lumMod val="75000"/>
              <a:lumOff val="25000"/>
            </a:schemeClr>
          </a:solidFill>
        </p:grpSpPr>
        <p:sp>
          <p:nvSpPr>
            <p:cNvPr id="39" name="Freeform 14"/>
            <p:cNvSpPr>
              <a:spLocks noEditPoints="1"/>
            </p:cNvSpPr>
            <p:nvPr/>
          </p:nvSpPr>
          <p:spPr bwMode="auto">
            <a:xfrm>
              <a:off x="10063163" y="1916113"/>
              <a:ext cx="476250" cy="555625"/>
            </a:xfrm>
            <a:custGeom>
              <a:avLst/>
              <a:gdLst>
                <a:gd name="T0" fmla="*/ 670 w 2997"/>
                <a:gd name="T1" fmla="*/ 3206 h 3500"/>
                <a:gd name="T2" fmla="*/ 2327 w 2997"/>
                <a:gd name="T3" fmla="*/ 3186 h 3500"/>
                <a:gd name="T4" fmla="*/ 1060 w 2997"/>
                <a:gd name="T5" fmla="*/ 2694 h 3500"/>
                <a:gd name="T6" fmla="*/ 1546 w 2997"/>
                <a:gd name="T7" fmla="*/ 2186 h 3500"/>
                <a:gd name="T8" fmla="*/ 1389 w 2997"/>
                <a:gd name="T9" fmla="*/ 2326 h 3500"/>
                <a:gd name="T10" fmla="*/ 1733 w 2997"/>
                <a:gd name="T11" fmla="*/ 2532 h 3500"/>
                <a:gd name="T12" fmla="*/ 1597 w 2997"/>
                <a:gd name="T13" fmla="*/ 2237 h 3500"/>
                <a:gd name="T14" fmla="*/ 2477 w 2997"/>
                <a:gd name="T15" fmla="*/ 903 h 3500"/>
                <a:gd name="T16" fmla="*/ 2578 w 2997"/>
                <a:gd name="T17" fmla="*/ 1066 h 3500"/>
                <a:gd name="T18" fmla="*/ 2798 w 2997"/>
                <a:gd name="T19" fmla="*/ 665 h 3500"/>
                <a:gd name="T20" fmla="*/ 2813 w 2997"/>
                <a:gd name="T21" fmla="*/ 442 h 3500"/>
                <a:gd name="T22" fmla="*/ 253 w 2997"/>
                <a:gd name="T23" fmla="*/ 410 h 3500"/>
                <a:gd name="T24" fmla="*/ 165 w 2997"/>
                <a:gd name="T25" fmla="*/ 476 h 3500"/>
                <a:gd name="T26" fmla="*/ 254 w 2997"/>
                <a:gd name="T27" fmla="*/ 808 h 3500"/>
                <a:gd name="T28" fmla="*/ 525 w 2997"/>
                <a:gd name="T29" fmla="*/ 1176 h 3500"/>
                <a:gd name="T30" fmla="*/ 500 w 2997"/>
                <a:gd name="T31" fmla="*/ 676 h 3500"/>
                <a:gd name="T32" fmla="*/ 663 w 2997"/>
                <a:gd name="T33" fmla="*/ 164 h 3500"/>
                <a:gd name="T34" fmla="*/ 680 w 2997"/>
                <a:gd name="T35" fmla="*/ 879 h 3500"/>
                <a:gd name="T36" fmla="*/ 835 w 2997"/>
                <a:gd name="T37" fmla="*/ 1451 h 3500"/>
                <a:gd name="T38" fmla="*/ 1108 w 2997"/>
                <a:gd name="T39" fmla="*/ 1855 h 3500"/>
                <a:gd name="T40" fmla="*/ 1440 w 2997"/>
                <a:gd name="T41" fmla="*/ 2023 h 3500"/>
                <a:gd name="T42" fmla="*/ 1784 w 2997"/>
                <a:gd name="T43" fmla="*/ 1938 h 3500"/>
                <a:gd name="T44" fmla="*/ 2079 w 2997"/>
                <a:gd name="T45" fmla="*/ 1612 h 3500"/>
                <a:gd name="T46" fmla="*/ 2282 w 2997"/>
                <a:gd name="T47" fmla="*/ 1082 h 3500"/>
                <a:gd name="T48" fmla="*/ 2337 w 2997"/>
                <a:gd name="T49" fmla="*/ 172 h 3500"/>
                <a:gd name="T50" fmla="*/ 669 w 2997"/>
                <a:gd name="T51" fmla="*/ 0 h 3500"/>
                <a:gd name="T52" fmla="*/ 2459 w 2997"/>
                <a:gd name="T53" fmla="*/ 62 h 3500"/>
                <a:gd name="T54" fmla="*/ 2743 w 2997"/>
                <a:gd name="T55" fmla="*/ 248 h 3500"/>
                <a:gd name="T56" fmla="*/ 2937 w 2997"/>
                <a:gd name="T57" fmla="*/ 337 h 3500"/>
                <a:gd name="T58" fmla="*/ 2994 w 2997"/>
                <a:gd name="T59" fmla="*/ 540 h 3500"/>
                <a:gd name="T60" fmla="*/ 2815 w 2997"/>
                <a:gd name="T61" fmla="*/ 1014 h 3500"/>
                <a:gd name="T62" fmla="*/ 2473 w 2997"/>
                <a:gd name="T63" fmla="*/ 1384 h 3500"/>
                <a:gd name="T64" fmla="*/ 2175 w 2997"/>
                <a:gd name="T65" fmla="*/ 1765 h 3500"/>
                <a:gd name="T66" fmla="*/ 1872 w 2997"/>
                <a:gd name="T67" fmla="*/ 2073 h 3500"/>
                <a:gd name="T68" fmla="*/ 1781 w 2997"/>
                <a:gd name="T69" fmla="*/ 2310 h 3500"/>
                <a:gd name="T70" fmla="*/ 1956 w 2997"/>
                <a:gd name="T71" fmla="*/ 2502 h 3500"/>
                <a:gd name="T72" fmla="*/ 2094 w 2997"/>
                <a:gd name="T73" fmla="*/ 2571 h 3500"/>
                <a:gd name="T74" fmla="*/ 2333 w 2997"/>
                <a:gd name="T75" fmla="*/ 2996 h 3500"/>
                <a:gd name="T76" fmla="*/ 2487 w 2997"/>
                <a:gd name="T77" fmla="*/ 3150 h 3500"/>
                <a:gd name="T78" fmla="*/ 2475 w 2997"/>
                <a:gd name="T79" fmla="*/ 3477 h 3500"/>
                <a:gd name="T80" fmla="*/ 546 w 2997"/>
                <a:gd name="T81" fmla="*/ 3489 h 3500"/>
                <a:gd name="T82" fmla="*/ 509 w 2997"/>
                <a:gd name="T83" fmla="*/ 3188 h 3500"/>
                <a:gd name="T84" fmla="*/ 637 w 2997"/>
                <a:gd name="T85" fmla="*/ 3011 h 3500"/>
                <a:gd name="T86" fmla="*/ 902 w 2997"/>
                <a:gd name="T87" fmla="*/ 2590 h 3500"/>
                <a:gd name="T88" fmla="*/ 1006 w 2997"/>
                <a:gd name="T89" fmla="*/ 2521 h 3500"/>
                <a:gd name="T90" fmla="*/ 1204 w 2997"/>
                <a:gd name="T91" fmla="*/ 2351 h 3500"/>
                <a:gd name="T92" fmla="*/ 1189 w 2997"/>
                <a:gd name="T93" fmla="*/ 2111 h 3500"/>
                <a:gd name="T94" fmla="*/ 870 w 2997"/>
                <a:gd name="T95" fmla="*/ 1831 h 3500"/>
                <a:gd name="T96" fmla="*/ 595 w 2997"/>
                <a:gd name="T97" fmla="*/ 1432 h 3500"/>
                <a:gd name="T98" fmla="*/ 228 w 2997"/>
                <a:gd name="T99" fmla="*/ 1084 h 3500"/>
                <a:gd name="T100" fmla="*/ 20 w 2997"/>
                <a:gd name="T101" fmla="*/ 624 h 3500"/>
                <a:gd name="T102" fmla="*/ 38 w 2997"/>
                <a:gd name="T103" fmla="*/ 367 h 3500"/>
                <a:gd name="T104" fmla="*/ 216 w 2997"/>
                <a:gd name="T105" fmla="*/ 251 h 3500"/>
                <a:gd name="T106" fmla="*/ 522 w 2997"/>
                <a:gd name="T107" fmla="*/ 85 h 3500"/>
                <a:gd name="T108" fmla="*/ 669 w 2997"/>
                <a:gd name="T109" fmla="*/ 0 h 3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7" h="3500">
                  <a:moveTo>
                    <a:pt x="749" y="3146"/>
                  </a:moveTo>
                  <a:lnTo>
                    <a:pt x="727" y="3149"/>
                  </a:lnTo>
                  <a:lnTo>
                    <a:pt x="707" y="3157"/>
                  </a:lnTo>
                  <a:lnTo>
                    <a:pt x="691" y="3170"/>
                  </a:lnTo>
                  <a:lnTo>
                    <a:pt x="679" y="3186"/>
                  </a:lnTo>
                  <a:lnTo>
                    <a:pt x="670" y="3206"/>
                  </a:lnTo>
                  <a:lnTo>
                    <a:pt x="668" y="3227"/>
                  </a:lnTo>
                  <a:lnTo>
                    <a:pt x="668" y="3338"/>
                  </a:lnTo>
                  <a:lnTo>
                    <a:pt x="2337" y="3338"/>
                  </a:lnTo>
                  <a:lnTo>
                    <a:pt x="2337" y="3227"/>
                  </a:lnTo>
                  <a:lnTo>
                    <a:pt x="2334" y="3206"/>
                  </a:lnTo>
                  <a:lnTo>
                    <a:pt x="2327" y="3186"/>
                  </a:lnTo>
                  <a:lnTo>
                    <a:pt x="2314" y="3170"/>
                  </a:lnTo>
                  <a:lnTo>
                    <a:pt x="2297" y="3157"/>
                  </a:lnTo>
                  <a:lnTo>
                    <a:pt x="2278" y="3149"/>
                  </a:lnTo>
                  <a:lnTo>
                    <a:pt x="2257" y="3146"/>
                  </a:lnTo>
                  <a:lnTo>
                    <a:pt x="749" y="3146"/>
                  </a:lnTo>
                  <a:close/>
                  <a:moveTo>
                    <a:pt x="1060" y="2694"/>
                  </a:moveTo>
                  <a:lnTo>
                    <a:pt x="1060" y="2985"/>
                  </a:lnTo>
                  <a:lnTo>
                    <a:pt x="1944" y="2985"/>
                  </a:lnTo>
                  <a:lnTo>
                    <a:pt x="1944" y="2694"/>
                  </a:lnTo>
                  <a:lnTo>
                    <a:pt x="1060" y="2694"/>
                  </a:lnTo>
                  <a:close/>
                  <a:moveTo>
                    <a:pt x="1593" y="2181"/>
                  </a:moveTo>
                  <a:lnTo>
                    <a:pt x="1546" y="2186"/>
                  </a:lnTo>
                  <a:lnTo>
                    <a:pt x="1498" y="2188"/>
                  </a:lnTo>
                  <a:lnTo>
                    <a:pt x="1455" y="2187"/>
                  </a:lnTo>
                  <a:lnTo>
                    <a:pt x="1411" y="2182"/>
                  </a:lnTo>
                  <a:lnTo>
                    <a:pt x="1408" y="2230"/>
                  </a:lnTo>
                  <a:lnTo>
                    <a:pt x="1401" y="2279"/>
                  </a:lnTo>
                  <a:lnTo>
                    <a:pt x="1389" y="2326"/>
                  </a:lnTo>
                  <a:lnTo>
                    <a:pt x="1373" y="2373"/>
                  </a:lnTo>
                  <a:lnTo>
                    <a:pt x="1353" y="2417"/>
                  </a:lnTo>
                  <a:lnTo>
                    <a:pt x="1328" y="2460"/>
                  </a:lnTo>
                  <a:lnTo>
                    <a:pt x="1302" y="2497"/>
                  </a:lnTo>
                  <a:lnTo>
                    <a:pt x="1274" y="2532"/>
                  </a:lnTo>
                  <a:lnTo>
                    <a:pt x="1733" y="2532"/>
                  </a:lnTo>
                  <a:lnTo>
                    <a:pt x="1698" y="2489"/>
                  </a:lnTo>
                  <a:lnTo>
                    <a:pt x="1667" y="2444"/>
                  </a:lnTo>
                  <a:lnTo>
                    <a:pt x="1643" y="2395"/>
                  </a:lnTo>
                  <a:lnTo>
                    <a:pt x="1621" y="2344"/>
                  </a:lnTo>
                  <a:lnTo>
                    <a:pt x="1607" y="2291"/>
                  </a:lnTo>
                  <a:lnTo>
                    <a:pt x="1597" y="2237"/>
                  </a:lnTo>
                  <a:lnTo>
                    <a:pt x="1593" y="2181"/>
                  </a:lnTo>
                  <a:close/>
                  <a:moveTo>
                    <a:pt x="2499" y="410"/>
                  </a:moveTo>
                  <a:lnTo>
                    <a:pt x="2499" y="559"/>
                  </a:lnTo>
                  <a:lnTo>
                    <a:pt x="2496" y="676"/>
                  </a:lnTo>
                  <a:lnTo>
                    <a:pt x="2490" y="790"/>
                  </a:lnTo>
                  <a:lnTo>
                    <a:pt x="2477" y="903"/>
                  </a:lnTo>
                  <a:lnTo>
                    <a:pt x="2460" y="1013"/>
                  </a:lnTo>
                  <a:lnTo>
                    <a:pt x="2439" y="1121"/>
                  </a:lnTo>
                  <a:lnTo>
                    <a:pt x="2412" y="1226"/>
                  </a:lnTo>
                  <a:lnTo>
                    <a:pt x="2472" y="1176"/>
                  </a:lnTo>
                  <a:lnTo>
                    <a:pt x="2527" y="1123"/>
                  </a:lnTo>
                  <a:lnTo>
                    <a:pt x="2578" y="1066"/>
                  </a:lnTo>
                  <a:lnTo>
                    <a:pt x="2626" y="1005"/>
                  </a:lnTo>
                  <a:lnTo>
                    <a:pt x="2669" y="943"/>
                  </a:lnTo>
                  <a:lnTo>
                    <a:pt x="2708" y="877"/>
                  </a:lnTo>
                  <a:lnTo>
                    <a:pt x="2743" y="808"/>
                  </a:lnTo>
                  <a:lnTo>
                    <a:pt x="2773" y="737"/>
                  </a:lnTo>
                  <a:lnTo>
                    <a:pt x="2798" y="665"/>
                  </a:lnTo>
                  <a:lnTo>
                    <a:pt x="2819" y="590"/>
                  </a:lnTo>
                  <a:lnTo>
                    <a:pt x="2833" y="514"/>
                  </a:lnTo>
                  <a:lnTo>
                    <a:pt x="2835" y="494"/>
                  </a:lnTo>
                  <a:lnTo>
                    <a:pt x="2831" y="476"/>
                  </a:lnTo>
                  <a:lnTo>
                    <a:pt x="2825" y="458"/>
                  </a:lnTo>
                  <a:lnTo>
                    <a:pt x="2813" y="442"/>
                  </a:lnTo>
                  <a:lnTo>
                    <a:pt x="2800" y="428"/>
                  </a:lnTo>
                  <a:lnTo>
                    <a:pt x="2783" y="419"/>
                  </a:lnTo>
                  <a:lnTo>
                    <a:pt x="2763" y="413"/>
                  </a:lnTo>
                  <a:lnTo>
                    <a:pt x="2743" y="410"/>
                  </a:lnTo>
                  <a:lnTo>
                    <a:pt x="2499" y="410"/>
                  </a:lnTo>
                  <a:close/>
                  <a:moveTo>
                    <a:pt x="253" y="410"/>
                  </a:moveTo>
                  <a:lnTo>
                    <a:pt x="233" y="413"/>
                  </a:lnTo>
                  <a:lnTo>
                    <a:pt x="215" y="419"/>
                  </a:lnTo>
                  <a:lnTo>
                    <a:pt x="198" y="428"/>
                  </a:lnTo>
                  <a:lnTo>
                    <a:pt x="183" y="442"/>
                  </a:lnTo>
                  <a:lnTo>
                    <a:pt x="173" y="458"/>
                  </a:lnTo>
                  <a:lnTo>
                    <a:pt x="165" y="476"/>
                  </a:lnTo>
                  <a:lnTo>
                    <a:pt x="162" y="494"/>
                  </a:lnTo>
                  <a:lnTo>
                    <a:pt x="163" y="514"/>
                  </a:lnTo>
                  <a:lnTo>
                    <a:pt x="178" y="590"/>
                  </a:lnTo>
                  <a:lnTo>
                    <a:pt x="198" y="665"/>
                  </a:lnTo>
                  <a:lnTo>
                    <a:pt x="224" y="737"/>
                  </a:lnTo>
                  <a:lnTo>
                    <a:pt x="254" y="808"/>
                  </a:lnTo>
                  <a:lnTo>
                    <a:pt x="288" y="877"/>
                  </a:lnTo>
                  <a:lnTo>
                    <a:pt x="328" y="943"/>
                  </a:lnTo>
                  <a:lnTo>
                    <a:pt x="371" y="1005"/>
                  </a:lnTo>
                  <a:lnTo>
                    <a:pt x="419" y="1066"/>
                  </a:lnTo>
                  <a:lnTo>
                    <a:pt x="470" y="1123"/>
                  </a:lnTo>
                  <a:lnTo>
                    <a:pt x="525" y="1176"/>
                  </a:lnTo>
                  <a:lnTo>
                    <a:pt x="584" y="1226"/>
                  </a:lnTo>
                  <a:lnTo>
                    <a:pt x="558" y="1121"/>
                  </a:lnTo>
                  <a:lnTo>
                    <a:pt x="537" y="1013"/>
                  </a:lnTo>
                  <a:lnTo>
                    <a:pt x="520" y="903"/>
                  </a:lnTo>
                  <a:lnTo>
                    <a:pt x="508" y="790"/>
                  </a:lnTo>
                  <a:lnTo>
                    <a:pt x="500" y="676"/>
                  </a:lnTo>
                  <a:lnTo>
                    <a:pt x="498" y="559"/>
                  </a:lnTo>
                  <a:lnTo>
                    <a:pt x="498" y="410"/>
                  </a:lnTo>
                  <a:lnTo>
                    <a:pt x="253" y="410"/>
                  </a:lnTo>
                  <a:close/>
                  <a:moveTo>
                    <a:pt x="669" y="162"/>
                  </a:moveTo>
                  <a:lnTo>
                    <a:pt x="666" y="162"/>
                  </a:lnTo>
                  <a:lnTo>
                    <a:pt x="663" y="164"/>
                  </a:lnTo>
                  <a:lnTo>
                    <a:pt x="661" y="168"/>
                  </a:lnTo>
                  <a:lnTo>
                    <a:pt x="660" y="172"/>
                  </a:lnTo>
                  <a:lnTo>
                    <a:pt x="660" y="559"/>
                  </a:lnTo>
                  <a:lnTo>
                    <a:pt x="662" y="667"/>
                  </a:lnTo>
                  <a:lnTo>
                    <a:pt x="669" y="774"/>
                  </a:lnTo>
                  <a:lnTo>
                    <a:pt x="680" y="879"/>
                  </a:lnTo>
                  <a:lnTo>
                    <a:pt x="696" y="981"/>
                  </a:lnTo>
                  <a:lnTo>
                    <a:pt x="715" y="1082"/>
                  </a:lnTo>
                  <a:lnTo>
                    <a:pt x="739" y="1178"/>
                  </a:lnTo>
                  <a:lnTo>
                    <a:pt x="767" y="1273"/>
                  </a:lnTo>
                  <a:lnTo>
                    <a:pt x="798" y="1364"/>
                  </a:lnTo>
                  <a:lnTo>
                    <a:pt x="835" y="1451"/>
                  </a:lnTo>
                  <a:lnTo>
                    <a:pt x="875" y="1534"/>
                  </a:lnTo>
                  <a:lnTo>
                    <a:pt x="918" y="1612"/>
                  </a:lnTo>
                  <a:lnTo>
                    <a:pt x="962" y="1682"/>
                  </a:lnTo>
                  <a:lnTo>
                    <a:pt x="1008" y="1746"/>
                  </a:lnTo>
                  <a:lnTo>
                    <a:pt x="1057" y="1803"/>
                  </a:lnTo>
                  <a:lnTo>
                    <a:pt x="1108" y="1855"/>
                  </a:lnTo>
                  <a:lnTo>
                    <a:pt x="1160" y="1900"/>
                  </a:lnTo>
                  <a:lnTo>
                    <a:pt x="1214" y="1938"/>
                  </a:lnTo>
                  <a:lnTo>
                    <a:pt x="1268" y="1970"/>
                  </a:lnTo>
                  <a:lnTo>
                    <a:pt x="1324" y="1994"/>
                  </a:lnTo>
                  <a:lnTo>
                    <a:pt x="1382" y="2012"/>
                  </a:lnTo>
                  <a:lnTo>
                    <a:pt x="1440" y="2023"/>
                  </a:lnTo>
                  <a:lnTo>
                    <a:pt x="1498" y="2026"/>
                  </a:lnTo>
                  <a:lnTo>
                    <a:pt x="1557" y="2023"/>
                  </a:lnTo>
                  <a:lnTo>
                    <a:pt x="1615" y="2012"/>
                  </a:lnTo>
                  <a:lnTo>
                    <a:pt x="1672" y="1994"/>
                  </a:lnTo>
                  <a:lnTo>
                    <a:pt x="1728" y="1970"/>
                  </a:lnTo>
                  <a:lnTo>
                    <a:pt x="1784" y="1938"/>
                  </a:lnTo>
                  <a:lnTo>
                    <a:pt x="1837" y="1900"/>
                  </a:lnTo>
                  <a:lnTo>
                    <a:pt x="1890" y="1855"/>
                  </a:lnTo>
                  <a:lnTo>
                    <a:pt x="1939" y="1803"/>
                  </a:lnTo>
                  <a:lnTo>
                    <a:pt x="1988" y="1746"/>
                  </a:lnTo>
                  <a:lnTo>
                    <a:pt x="2035" y="1682"/>
                  </a:lnTo>
                  <a:lnTo>
                    <a:pt x="2079" y="1612"/>
                  </a:lnTo>
                  <a:lnTo>
                    <a:pt x="2123" y="1534"/>
                  </a:lnTo>
                  <a:lnTo>
                    <a:pt x="2162" y="1451"/>
                  </a:lnTo>
                  <a:lnTo>
                    <a:pt x="2198" y="1364"/>
                  </a:lnTo>
                  <a:lnTo>
                    <a:pt x="2230" y="1273"/>
                  </a:lnTo>
                  <a:lnTo>
                    <a:pt x="2259" y="1178"/>
                  </a:lnTo>
                  <a:lnTo>
                    <a:pt x="2282" y="1082"/>
                  </a:lnTo>
                  <a:lnTo>
                    <a:pt x="2302" y="981"/>
                  </a:lnTo>
                  <a:lnTo>
                    <a:pt x="2317" y="879"/>
                  </a:lnTo>
                  <a:lnTo>
                    <a:pt x="2329" y="774"/>
                  </a:lnTo>
                  <a:lnTo>
                    <a:pt x="2335" y="667"/>
                  </a:lnTo>
                  <a:lnTo>
                    <a:pt x="2337" y="559"/>
                  </a:lnTo>
                  <a:lnTo>
                    <a:pt x="2337" y="172"/>
                  </a:lnTo>
                  <a:lnTo>
                    <a:pt x="2336" y="168"/>
                  </a:lnTo>
                  <a:lnTo>
                    <a:pt x="2334" y="164"/>
                  </a:lnTo>
                  <a:lnTo>
                    <a:pt x="2331" y="162"/>
                  </a:lnTo>
                  <a:lnTo>
                    <a:pt x="2328" y="162"/>
                  </a:lnTo>
                  <a:lnTo>
                    <a:pt x="669" y="162"/>
                  </a:lnTo>
                  <a:close/>
                  <a:moveTo>
                    <a:pt x="669" y="0"/>
                  </a:moveTo>
                  <a:lnTo>
                    <a:pt x="2328" y="0"/>
                  </a:lnTo>
                  <a:lnTo>
                    <a:pt x="2358" y="3"/>
                  </a:lnTo>
                  <a:lnTo>
                    <a:pt x="2387" y="11"/>
                  </a:lnTo>
                  <a:lnTo>
                    <a:pt x="2415" y="23"/>
                  </a:lnTo>
                  <a:lnTo>
                    <a:pt x="2438" y="40"/>
                  </a:lnTo>
                  <a:lnTo>
                    <a:pt x="2459" y="62"/>
                  </a:lnTo>
                  <a:lnTo>
                    <a:pt x="2476" y="85"/>
                  </a:lnTo>
                  <a:lnTo>
                    <a:pt x="2489" y="111"/>
                  </a:lnTo>
                  <a:lnTo>
                    <a:pt x="2496" y="141"/>
                  </a:lnTo>
                  <a:lnTo>
                    <a:pt x="2499" y="172"/>
                  </a:lnTo>
                  <a:lnTo>
                    <a:pt x="2499" y="248"/>
                  </a:lnTo>
                  <a:lnTo>
                    <a:pt x="2743" y="248"/>
                  </a:lnTo>
                  <a:lnTo>
                    <a:pt x="2780" y="251"/>
                  </a:lnTo>
                  <a:lnTo>
                    <a:pt x="2816" y="259"/>
                  </a:lnTo>
                  <a:lnTo>
                    <a:pt x="2850" y="272"/>
                  </a:lnTo>
                  <a:lnTo>
                    <a:pt x="2882" y="290"/>
                  </a:lnTo>
                  <a:lnTo>
                    <a:pt x="2911" y="311"/>
                  </a:lnTo>
                  <a:lnTo>
                    <a:pt x="2937" y="337"/>
                  </a:lnTo>
                  <a:lnTo>
                    <a:pt x="2959" y="367"/>
                  </a:lnTo>
                  <a:lnTo>
                    <a:pt x="2976" y="399"/>
                  </a:lnTo>
                  <a:lnTo>
                    <a:pt x="2987" y="433"/>
                  </a:lnTo>
                  <a:lnTo>
                    <a:pt x="2995" y="468"/>
                  </a:lnTo>
                  <a:lnTo>
                    <a:pt x="2997" y="504"/>
                  </a:lnTo>
                  <a:lnTo>
                    <a:pt x="2994" y="540"/>
                  </a:lnTo>
                  <a:lnTo>
                    <a:pt x="2977" y="624"/>
                  </a:lnTo>
                  <a:lnTo>
                    <a:pt x="2955" y="706"/>
                  </a:lnTo>
                  <a:lnTo>
                    <a:pt x="2928" y="787"/>
                  </a:lnTo>
                  <a:lnTo>
                    <a:pt x="2895" y="864"/>
                  </a:lnTo>
                  <a:lnTo>
                    <a:pt x="2858" y="941"/>
                  </a:lnTo>
                  <a:lnTo>
                    <a:pt x="2815" y="1014"/>
                  </a:lnTo>
                  <a:lnTo>
                    <a:pt x="2769" y="1084"/>
                  </a:lnTo>
                  <a:lnTo>
                    <a:pt x="2718" y="1152"/>
                  </a:lnTo>
                  <a:lnTo>
                    <a:pt x="2663" y="1215"/>
                  </a:lnTo>
                  <a:lnTo>
                    <a:pt x="2603" y="1276"/>
                  </a:lnTo>
                  <a:lnTo>
                    <a:pt x="2540" y="1332"/>
                  </a:lnTo>
                  <a:lnTo>
                    <a:pt x="2473" y="1384"/>
                  </a:lnTo>
                  <a:lnTo>
                    <a:pt x="2402" y="1432"/>
                  </a:lnTo>
                  <a:lnTo>
                    <a:pt x="2328" y="1475"/>
                  </a:lnTo>
                  <a:lnTo>
                    <a:pt x="2295" y="1552"/>
                  </a:lnTo>
                  <a:lnTo>
                    <a:pt x="2258" y="1625"/>
                  </a:lnTo>
                  <a:lnTo>
                    <a:pt x="2218" y="1695"/>
                  </a:lnTo>
                  <a:lnTo>
                    <a:pt x="2175" y="1765"/>
                  </a:lnTo>
                  <a:lnTo>
                    <a:pt x="2129" y="1828"/>
                  </a:lnTo>
                  <a:lnTo>
                    <a:pt x="2081" y="1888"/>
                  </a:lnTo>
                  <a:lnTo>
                    <a:pt x="2031" y="1942"/>
                  </a:lnTo>
                  <a:lnTo>
                    <a:pt x="1980" y="1992"/>
                  </a:lnTo>
                  <a:lnTo>
                    <a:pt x="1926" y="2035"/>
                  </a:lnTo>
                  <a:lnTo>
                    <a:pt x="1872" y="2073"/>
                  </a:lnTo>
                  <a:lnTo>
                    <a:pt x="1814" y="2106"/>
                  </a:lnTo>
                  <a:lnTo>
                    <a:pt x="1757" y="2134"/>
                  </a:lnTo>
                  <a:lnTo>
                    <a:pt x="1755" y="2180"/>
                  </a:lnTo>
                  <a:lnTo>
                    <a:pt x="1759" y="2225"/>
                  </a:lnTo>
                  <a:lnTo>
                    <a:pt x="1768" y="2269"/>
                  </a:lnTo>
                  <a:lnTo>
                    <a:pt x="1781" y="2310"/>
                  </a:lnTo>
                  <a:lnTo>
                    <a:pt x="1801" y="2350"/>
                  </a:lnTo>
                  <a:lnTo>
                    <a:pt x="1824" y="2387"/>
                  </a:lnTo>
                  <a:lnTo>
                    <a:pt x="1851" y="2421"/>
                  </a:lnTo>
                  <a:lnTo>
                    <a:pt x="1882" y="2452"/>
                  </a:lnTo>
                  <a:lnTo>
                    <a:pt x="1917" y="2480"/>
                  </a:lnTo>
                  <a:lnTo>
                    <a:pt x="1956" y="2502"/>
                  </a:lnTo>
                  <a:lnTo>
                    <a:pt x="1998" y="2520"/>
                  </a:lnTo>
                  <a:lnTo>
                    <a:pt x="2042" y="2534"/>
                  </a:lnTo>
                  <a:lnTo>
                    <a:pt x="2043" y="2534"/>
                  </a:lnTo>
                  <a:lnTo>
                    <a:pt x="2064" y="2541"/>
                  </a:lnTo>
                  <a:lnTo>
                    <a:pt x="2081" y="2554"/>
                  </a:lnTo>
                  <a:lnTo>
                    <a:pt x="2094" y="2571"/>
                  </a:lnTo>
                  <a:lnTo>
                    <a:pt x="2103" y="2590"/>
                  </a:lnTo>
                  <a:lnTo>
                    <a:pt x="2106" y="2612"/>
                  </a:lnTo>
                  <a:lnTo>
                    <a:pt x="2106" y="2985"/>
                  </a:lnTo>
                  <a:lnTo>
                    <a:pt x="2257" y="2985"/>
                  </a:lnTo>
                  <a:lnTo>
                    <a:pt x="2296" y="2988"/>
                  </a:lnTo>
                  <a:lnTo>
                    <a:pt x="2333" y="2996"/>
                  </a:lnTo>
                  <a:lnTo>
                    <a:pt x="2368" y="3011"/>
                  </a:lnTo>
                  <a:lnTo>
                    <a:pt x="2400" y="3031"/>
                  </a:lnTo>
                  <a:lnTo>
                    <a:pt x="2428" y="3056"/>
                  </a:lnTo>
                  <a:lnTo>
                    <a:pt x="2453" y="3084"/>
                  </a:lnTo>
                  <a:lnTo>
                    <a:pt x="2472" y="3116"/>
                  </a:lnTo>
                  <a:lnTo>
                    <a:pt x="2487" y="3150"/>
                  </a:lnTo>
                  <a:lnTo>
                    <a:pt x="2496" y="3188"/>
                  </a:lnTo>
                  <a:lnTo>
                    <a:pt x="2499" y="3227"/>
                  </a:lnTo>
                  <a:lnTo>
                    <a:pt x="2499" y="3419"/>
                  </a:lnTo>
                  <a:lnTo>
                    <a:pt x="2496" y="3441"/>
                  </a:lnTo>
                  <a:lnTo>
                    <a:pt x="2488" y="3460"/>
                  </a:lnTo>
                  <a:lnTo>
                    <a:pt x="2475" y="3477"/>
                  </a:lnTo>
                  <a:lnTo>
                    <a:pt x="2459" y="3489"/>
                  </a:lnTo>
                  <a:lnTo>
                    <a:pt x="2440" y="3497"/>
                  </a:lnTo>
                  <a:lnTo>
                    <a:pt x="2418" y="3500"/>
                  </a:lnTo>
                  <a:lnTo>
                    <a:pt x="586" y="3500"/>
                  </a:lnTo>
                  <a:lnTo>
                    <a:pt x="565" y="3497"/>
                  </a:lnTo>
                  <a:lnTo>
                    <a:pt x="546" y="3489"/>
                  </a:lnTo>
                  <a:lnTo>
                    <a:pt x="529" y="3477"/>
                  </a:lnTo>
                  <a:lnTo>
                    <a:pt x="516" y="3460"/>
                  </a:lnTo>
                  <a:lnTo>
                    <a:pt x="509" y="3441"/>
                  </a:lnTo>
                  <a:lnTo>
                    <a:pt x="506" y="3419"/>
                  </a:lnTo>
                  <a:lnTo>
                    <a:pt x="506" y="3227"/>
                  </a:lnTo>
                  <a:lnTo>
                    <a:pt x="509" y="3188"/>
                  </a:lnTo>
                  <a:lnTo>
                    <a:pt x="518" y="3150"/>
                  </a:lnTo>
                  <a:lnTo>
                    <a:pt x="532" y="3116"/>
                  </a:lnTo>
                  <a:lnTo>
                    <a:pt x="552" y="3084"/>
                  </a:lnTo>
                  <a:lnTo>
                    <a:pt x="577" y="3056"/>
                  </a:lnTo>
                  <a:lnTo>
                    <a:pt x="605" y="3031"/>
                  </a:lnTo>
                  <a:lnTo>
                    <a:pt x="637" y="3011"/>
                  </a:lnTo>
                  <a:lnTo>
                    <a:pt x="672" y="2996"/>
                  </a:lnTo>
                  <a:lnTo>
                    <a:pt x="709" y="2988"/>
                  </a:lnTo>
                  <a:lnTo>
                    <a:pt x="749" y="2985"/>
                  </a:lnTo>
                  <a:lnTo>
                    <a:pt x="899" y="2985"/>
                  </a:lnTo>
                  <a:lnTo>
                    <a:pt x="899" y="2612"/>
                  </a:lnTo>
                  <a:lnTo>
                    <a:pt x="902" y="2590"/>
                  </a:lnTo>
                  <a:lnTo>
                    <a:pt x="911" y="2571"/>
                  </a:lnTo>
                  <a:lnTo>
                    <a:pt x="924" y="2554"/>
                  </a:lnTo>
                  <a:lnTo>
                    <a:pt x="941" y="2541"/>
                  </a:lnTo>
                  <a:lnTo>
                    <a:pt x="961" y="2534"/>
                  </a:lnTo>
                  <a:lnTo>
                    <a:pt x="962" y="2534"/>
                  </a:lnTo>
                  <a:lnTo>
                    <a:pt x="1006" y="2521"/>
                  </a:lnTo>
                  <a:lnTo>
                    <a:pt x="1048" y="2503"/>
                  </a:lnTo>
                  <a:lnTo>
                    <a:pt x="1086" y="2480"/>
                  </a:lnTo>
                  <a:lnTo>
                    <a:pt x="1121" y="2453"/>
                  </a:lnTo>
                  <a:lnTo>
                    <a:pt x="1153" y="2422"/>
                  </a:lnTo>
                  <a:lnTo>
                    <a:pt x="1180" y="2388"/>
                  </a:lnTo>
                  <a:lnTo>
                    <a:pt x="1204" y="2351"/>
                  </a:lnTo>
                  <a:lnTo>
                    <a:pt x="1223" y="2312"/>
                  </a:lnTo>
                  <a:lnTo>
                    <a:pt x="1236" y="2271"/>
                  </a:lnTo>
                  <a:lnTo>
                    <a:pt x="1245" y="2227"/>
                  </a:lnTo>
                  <a:lnTo>
                    <a:pt x="1249" y="2183"/>
                  </a:lnTo>
                  <a:lnTo>
                    <a:pt x="1248" y="2138"/>
                  </a:lnTo>
                  <a:lnTo>
                    <a:pt x="1189" y="2111"/>
                  </a:lnTo>
                  <a:lnTo>
                    <a:pt x="1131" y="2078"/>
                  </a:lnTo>
                  <a:lnTo>
                    <a:pt x="1076" y="2040"/>
                  </a:lnTo>
                  <a:lnTo>
                    <a:pt x="1021" y="1995"/>
                  </a:lnTo>
                  <a:lnTo>
                    <a:pt x="969" y="1945"/>
                  </a:lnTo>
                  <a:lnTo>
                    <a:pt x="918" y="1891"/>
                  </a:lnTo>
                  <a:lnTo>
                    <a:pt x="870" y="1831"/>
                  </a:lnTo>
                  <a:lnTo>
                    <a:pt x="823" y="1766"/>
                  </a:lnTo>
                  <a:lnTo>
                    <a:pt x="778" y="1695"/>
                  </a:lnTo>
                  <a:lnTo>
                    <a:pt x="739" y="1625"/>
                  </a:lnTo>
                  <a:lnTo>
                    <a:pt x="703" y="1552"/>
                  </a:lnTo>
                  <a:lnTo>
                    <a:pt x="669" y="1475"/>
                  </a:lnTo>
                  <a:lnTo>
                    <a:pt x="595" y="1432"/>
                  </a:lnTo>
                  <a:lnTo>
                    <a:pt x="525" y="1384"/>
                  </a:lnTo>
                  <a:lnTo>
                    <a:pt x="457" y="1332"/>
                  </a:lnTo>
                  <a:lnTo>
                    <a:pt x="394" y="1276"/>
                  </a:lnTo>
                  <a:lnTo>
                    <a:pt x="335" y="1215"/>
                  </a:lnTo>
                  <a:lnTo>
                    <a:pt x="279" y="1152"/>
                  </a:lnTo>
                  <a:lnTo>
                    <a:pt x="228" y="1084"/>
                  </a:lnTo>
                  <a:lnTo>
                    <a:pt x="181" y="1014"/>
                  </a:lnTo>
                  <a:lnTo>
                    <a:pt x="139" y="941"/>
                  </a:lnTo>
                  <a:lnTo>
                    <a:pt x="102" y="864"/>
                  </a:lnTo>
                  <a:lnTo>
                    <a:pt x="69" y="787"/>
                  </a:lnTo>
                  <a:lnTo>
                    <a:pt x="42" y="706"/>
                  </a:lnTo>
                  <a:lnTo>
                    <a:pt x="20" y="624"/>
                  </a:lnTo>
                  <a:lnTo>
                    <a:pt x="3" y="540"/>
                  </a:lnTo>
                  <a:lnTo>
                    <a:pt x="0" y="504"/>
                  </a:lnTo>
                  <a:lnTo>
                    <a:pt x="2" y="468"/>
                  </a:lnTo>
                  <a:lnTo>
                    <a:pt x="9" y="433"/>
                  </a:lnTo>
                  <a:lnTo>
                    <a:pt x="21" y="399"/>
                  </a:lnTo>
                  <a:lnTo>
                    <a:pt x="38" y="367"/>
                  </a:lnTo>
                  <a:lnTo>
                    <a:pt x="60" y="337"/>
                  </a:lnTo>
                  <a:lnTo>
                    <a:pt x="86" y="311"/>
                  </a:lnTo>
                  <a:lnTo>
                    <a:pt x="116" y="290"/>
                  </a:lnTo>
                  <a:lnTo>
                    <a:pt x="147" y="272"/>
                  </a:lnTo>
                  <a:lnTo>
                    <a:pt x="181" y="259"/>
                  </a:lnTo>
                  <a:lnTo>
                    <a:pt x="216" y="251"/>
                  </a:lnTo>
                  <a:lnTo>
                    <a:pt x="253" y="248"/>
                  </a:lnTo>
                  <a:lnTo>
                    <a:pt x="498" y="248"/>
                  </a:lnTo>
                  <a:lnTo>
                    <a:pt x="498" y="172"/>
                  </a:lnTo>
                  <a:lnTo>
                    <a:pt x="500" y="141"/>
                  </a:lnTo>
                  <a:lnTo>
                    <a:pt x="509" y="111"/>
                  </a:lnTo>
                  <a:lnTo>
                    <a:pt x="522" y="85"/>
                  </a:lnTo>
                  <a:lnTo>
                    <a:pt x="539" y="62"/>
                  </a:lnTo>
                  <a:lnTo>
                    <a:pt x="559" y="40"/>
                  </a:lnTo>
                  <a:lnTo>
                    <a:pt x="583" y="23"/>
                  </a:lnTo>
                  <a:lnTo>
                    <a:pt x="610" y="11"/>
                  </a:lnTo>
                  <a:lnTo>
                    <a:pt x="638" y="3"/>
                  </a:lnTo>
                  <a:lnTo>
                    <a:pt x="669"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40" name="Freeform 15"/>
            <p:cNvSpPr>
              <a:spLocks noEditPoints="1"/>
            </p:cNvSpPr>
            <p:nvPr/>
          </p:nvSpPr>
          <p:spPr bwMode="auto">
            <a:xfrm>
              <a:off x="10221913" y="1990726"/>
              <a:ext cx="157163" cy="152400"/>
            </a:xfrm>
            <a:custGeom>
              <a:avLst/>
              <a:gdLst>
                <a:gd name="T0" fmla="*/ 440 w 991"/>
                <a:gd name="T1" fmla="*/ 377 h 951"/>
                <a:gd name="T2" fmla="*/ 415 w 991"/>
                <a:gd name="T3" fmla="*/ 406 h 951"/>
                <a:gd name="T4" fmla="*/ 379 w 991"/>
                <a:gd name="T5" fmla="*/ 421 h 951"/>
                <a:gd name="T6" fmla="*/ 345 w 991"/>
                <a:gd name="T7" fmla="*/ 527 h 951"/>
                <a:gd name="T8" fmla="*/ 365 w 991"/>
                <a:gd name="T9" fmla="*/ 560 h 951"/>
                <a:gd name="T10" fmla="*/ 368 w 991"/>
                <a:gd name="T11" fmla="*/ 598 h 951"/>
                <a:gd name="T12" fmla="*/ 458 w 991"/>
                <a:gd name="T13" fmla="*/ 664 h 951"/>
                <a:gd name="T14" fmla="*/ 495 w 991"/>
                <a:gd name="T15" fmla="*/ 654 h 951"/>
                <a:gd name="T16" fmla="*/ 534 w 991"/>
                <a:gd name="T17" fmla="*/ 664 h 951"/>
                <a:gd name="T18" fmla="*/ 623 w 991"/>
                <a:gd name="T19" fmla="*/ 598 h 951"/>
                <a:gd name="T20" fmla="*/ 626 w 991"/>
                <a:gd name="T21" fmla="*/ 560 h 951"/>
                <a:gd name="T22" fmla="*/ 646 w 991"/>
                <a:gd name="T23" fmla="*/ 527 h 951"/>
                <a:gd name="T24" fmla="*/ 612 w 991"/>
                <a:gd name="T25" fmla="*/ 421 h 951"/>
                <a:gd name="T26" fmla="*/ 576 w 991"/>
                <a:gd name="T27" fmla="*/ 406 h 951"/>
                <a:gd name="T28" fmla="*/ 552 w 991"/>
                <a:gd name="T29" fmla="*/ 377 h 951"/>
                <a:gd name="T30" fmla="*/ 495 w 991"/>
                <a:gd name="T31" fmla="*/ 0 h 951"/>
                <a:gd name="T32" fmla="*/ 530 w 991"/>
                <a:gd name="T33" fmla="*/ 9 h 951"/>
                <a:gd name="T34" fmla="*/ 558 w 991"/>
                <a:gd name="T35" fmla="*/ 30 h 951"/>
                <a:gd name="T36" fmla="*/ 678 w 991"/>
                <a:gd name="T37" fmla="*/ 267 h 951"/>
                <a:gd name="T38" fmla="*/ 940 w 991"/>
                <a:gd name="T39" fmla="*/ 308 h 951"/>
                <a:gd name="T40" fmla="*/ 969 w 991"/>
                <a:gd name="T41" fmla="*/ 327 h 951"/>
                <a:gd name="T42" fmla="*/ 987 w 991"/>
                <a:gd name="T43" fmla="*/ 358 h 951"/>
                <a:gd name="T44" fmla="*/ 991 w 991"/>
                <a:gd name="T45" fmla="*/ 394 h 951"/>
                <a:gd name="T46" fmla="*/ 978 w 991"/>
                <a:gd name="T47" fmla="*/ 426 h 951"/>
                <a:gd name="T48" fmla="*/ 790 w 991"/>
                <a:gd name="T49" fmla="*/ 613 h 951"/>
                <a:gd name="T50" fmla="*/ 833 w 991"/>
                <a:gd name="T51" fmla="*/ 875 h 951"/>
                <a:gd name="T52" fmla="*/ 823 w 991"/>
                <a:gd name="T53" fmla="*/ 909 h 951"/>
                <a:gd name="T54" fmla="*/ 800 w 991"/>
                <a:gd name="T55" fmla="*/ 936 h 951"/>
                <a:gd name="T56" fmla="*/ 769 w 991"/>
                <a:gd name="T57" fmla="*/ 949 h 951"/>
                <a:gd name="T58" fmla="*/ 733 w 991"/>
                <a:gd name="T59" fmla="*/ 949 h 951"/>
                <a:gd name="T60" fmla="*/ 495 w 991"/>
                <a:gd name="T61" fmla="*/ 827 h 951"/>
                <a:gd name="T62" fmla="*/ 260 w 991"/>
                <a:gd name="T63" fmla="*/ 948 h 951"/>
                <a:gd name="T64" fmla="*/ 225 w 991"/>
                <a:gd name="T65" fmla="*/ 950 h 951"/>
                <a:gd name="T66" fmla="*/ 192 w 991"/>
                <a:gd name="T67" fmla="*/ 936 h 951"/>
                <a:gd name="T68" fmla="*/ 168 w 991"/>
                <a:gd name="T69" fmla="*/ 909 h 951"/>
                <a:gd name="T70" fmla="*/ 158 w 991"/>
                <a:gd name="T71" fmla="*/ 875 h 951"/>
                <a:gd name="T72" fmla="*/ 202 w 991"/>
                <a:gd name="T73" fmla="*/ 613 h 951"/>
                <a:gd name="T74" fmla="*/ 13 w 991"/>
                <a:gd name="T75" fmla="*/ 426 h 951"/>
                <a:gd name="T76" fmla="*/ 0 w 991"/>
                <a:gd name="T77" fmla="*/ 394 h 951"/>
                <a:gd name="T78" fmla="*/ 3 w 991"/>
                <a:gd name="T79" fmla="*/ 358 h 951"/>
                <a:gd name="T80" fmla="*/ 22 w 991"/>
                <a:gd name="T81" fmla="*/ 327 h 951"/>
                <a:gd name="T82" fmla="*/ 52 w 991"/>
                <a:gd name="T83" fmla="*/ 308 h 951"/>
                <a:gd name="T84" fmla="*/ 314 w 991"/>
                <a:gd name="T85" fmla="*/ 267 h 951"/>
                <a:gd name="T86" fmla="*/ 433 w 991"/>
                <a:gd name="T87" fmla="*/ 30 h 951"/>
                <a:gd name="T88" fmla="*/ 460 w 991"/>
                <a:gd name="T89" fmla="*/ 9 h 951"/>
                <a:gd name="T90" fmla="*/ 495 w 991"/>
                <a:gd name="T91" fmla="*/ 0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1" h="951">
                  <a:moveTo>
                    <a:pt x="495" y="264"/>
                  </a:moveTo>
                  <a:lnTo>
                    <a:pt x="440" y="377"/>
                  </a:lnTo>
                  <a:lnTo>
                    <a:pt x="430" y="394"/>
                  </a:lnTo>
                  <a:lnTo>
                    <a:pt x="415" y="406"/>
                  </a:lnTo>
                  <a:lnTo>
                    <a:pt x="398" y="416"/>
                  </a:lnTo>
                  <a:lnTo>
                    <a:pt x="379" y="421"/>
                  </a:lnTo>
                  <a:lnTo>
                    <a:pt x="255" y="439"/>
                  </a:lnTo>
                  <a:lnTo>
                    <a:pt x="345" y="527"/>
                  </a:lnTo>
                  <a:lnTo>
                    <a:pt x="357" y="542"/>
                  </a:lnTo>
                  <a:lnTo>
                    <a:pt x="365" y="560"/>
                  </a:lnTo>
                  <a:lnTo>
                    <a:pt x="369" y="579"/>
                  </a:lnTo>
                  <a:lnTo>
                    <a:pt x="368" y="598"/>
                  </a:lnTo>
                  <a:lnTo>
                    <a:pt x="347" y="722"/>
                  </a:lnTo>
                  <a:lnTo>
                    <a:pt x="458" y="664"/>
                  </a:lnTo>
                  <a:lnTo>
                    <a:pt x="476" y="657"/>
                  </a:lnTo>
                  <a:lnTo>
                    <a:pt x="495" y="654"/>
                  </a:lnTo>
                  <a:lnTo>
                    <a:pt x="514" y="657"/>
                  </a:lnTo>
                  <a:lnTo>
                    <a:pt x="534" y="664"/>
                  </a:lnTo>
                  <a:lnTo>
                    <a:pt x="644" y="722"/>
                  </a:lnTo>
                  <a:lnTo>
                    <a:pt x="623" y="598"/>
                  </a:lnTo>
                  <a:lnTo>
                    <a:pt x="623" y="579"/>
                  </a:lnTo>
                  <a:lnTo>
                    <a:pt x="626" y="560"/>
                  </a:lnTo>
                  <a:lnTo>
                    <a:pt x="634" y="542"/>
                  </a:lnTo>
                  <a:lnTo>
                    <a:pt x="646" y="527"/>
                  </a:lnTo>
                  <a:lnTo>
                    <a:pt x="736" y="439"/>
                  </a:lnTo>
                  <a:lnTo>
                    <a:pt x="612" y="421"/>
                  </a:lnTo>
                  <a:lnTo>
                    <a:pt x="593" y="416"/>
                  </a:lnTo>
                  <a:lnTo>
                    <a:pt x="576" y="406"/>
                  </a:lnTo>
                  <a:lnTo>
                    <a:pt x="562" y="394"/>
                  </a:lnTo>
                  <a:lnTo>
                    <a:pt x="552" y="377"/>
                  </a:lnTo>
                  <a:lnTo>
                    <a:pt x="495" y="264"/>
                  </a:lnTo>
                  <a:close/>
                  <a:moveTo>
                    <a:pt x="495" y="0"/>
                  </a:moveTo>
                  <a:lnTo>
                    <a:pt x="513" y="2"/>
                  </a:lnTo>
                  <a:lnTo>
                    <a:pt x="530" y="9"/>
                  </a:lnTo>
                  <a:lnTo>
                    <a:pt x="545" y="18"/>
                  </a:lnTo>
                  <a:lnTo>
                    <a:pt x="558" y="30"/>
                  </a:lnTo>
                  <a:lnTo>
                    <a:pt x="569" y="46"/>
                  </a:lnTo>
                  <a:lnTo>
                    <a:pt x="678" y="267"/>
                  </a:lnTo>
                  <a:lnTo>
                    <a:pt x="922" y="302"/>
                  </a:lnTo>
                  <a:lnTo>
                    <a:pt x="940" y="308"/>
                  </a:lnTo>
                  <a:lnTo>
                    <a:pt x="956" y="315"/>
                  </a:lnTo>
                  <a:lnTo>
                    <a:pt x="969" y="327"/>
                  </a:lnTo>
                  <a:lnTo>
                    <a:pt x="980" y="342"/>
                  </a:lnTo>
                  <a:lnTo>
                    <a:pt x="987" y="358"/>
                  </a:lnTo>
                  <a:lnTo>
                    <a:pt x="991" y="376"/>
                  </a:lnTo>
                  <a:lnTo>
                    <a:pt x="991" y="394"/>
                  </a:lnTo>
                  <a:lnTo>
                    <a:pt x="986" y="411"/>
                  </a:lnTo>
                  <a:lnTo>
                    <a:pt x="978" y="426"/>
                  </a:lnTo>
                  <a:lnTo>
                    <a:pt x="967" y="440"/>
                  </a:lnTo>
                  <a:lnTo>
                    <a:pt x="790" y="613"/>
                  </a:lnTo>
                  <a:lnTo>
                    <a:pt x="832" y="857"/>
                  </a:lnTo>
                  <a:lnTo>
                    <a:pt x="833" y="875"/>
                  </a:lnTo>
                  <a:lnTo>
                    <a:pt x="829" y="892"/>
                  </a:lnTo>
                  <a:lnTo>
                    <a:pt x="823" y="909"/>
                  </a:lnTo>
                  <a:lnTo>
                    <a:pt x="812" y="924"/>
                  </a:lnTo>
                  <a:lnTo>
                    <a:pt x="800" y="936"/>
                  </a:lnTo>
                  <a:lnTo>
                    <a:pt x="785" y="944"/>
                  </a:lnTo>
                  <a:lnTo>
                    <a:pt x="769" y="949"/>
                  </a:lnTo>
                  <a:lnTo>
                    <a:pt x="752" y="951"/>
                  </a:lnTo>
                  <a:lnTo>
                    <a:pt x="733" y="949"/>
                  </a:lnTo>
                  <a:lnTo>
                    <a:pt x="714" y="942"/>
                  </a:lnTo>
                  <a:lnTo>
                    <a:pt x="495" y="827"/>
                  </a:lnTo>
                  <a:lnTo>
                    <a:pt x="277" y="942"/>
                  </a:lnTo>
                  <a:lnTo>
                    <a:pt x="260" y="948"/>
                  </a:lnTo>
                  <a:lnTo>
                    <a:pt x="242" y="951"/>
                  </a:lnTo>
                  <a:lnTo>
                    <a:pt x="225" y="950"/>
                  </a:lnTo>
                  <a:lnTo>
                    <a:pt x="208" y="945"/>
                  </a:lnTo>
                  <a:lnTo>
                    <a:pt x="192" y="936"/>
                  </a:lnTo>
                  <a:lnTo>
                    <a:pt x="178" y="924"/>
                  </a:lnTo>
                  <a:lnTo>
                    <a:pt x="168" y="909"/>
                  </a:lnTo>
                  <a:lnTo>
                    <a:pt x="161" y="892"/>
                  </a:lnTo>
                  <a:lnTo>
                    <a:pt x="158" y="875"/>
                  </a:lnTo>
                  <a:lnTo>
                    <a:pt x="159" y="857"/>
                  </a:lnTo>
                  <a:lnTo>
                    <a:pt x="202" y="613"/>
                  </a:lnTo>
                  <a:lnTo>
                    <a:pt x="25" y="440"/>
                  </a:lnTo>
                  <a:lnTo>
                    <a:pt x="13" y="426"/>
                  </a:lnTo>
                  <a:lnTo>
                    <a:pt x="4" y="411"/>
                  </a:lnTo>
                  <a:lnTo>
                    <a:pt x="0" y="394"/>
                  </a:lnTo>
                  <a:lnTo>
                    <a:pt x="0" y="376"/>
                  </a:lnTo>
                  <a:lnTo>
                    <a:pt x="3" y="358"/>
                  </a:lnTo>
                  <a:lnTo>
                    <a:pt x="12" y="342"/>
                  </a:lnTo>
                  <a:lnTo>
                    <a:pt x="22" y="327"/>
                  </a:lnTo>
                  <a:lnTo>
                    <a:pt x="36" y="315"/>
                  </a:lnTo>
                  <a:lnTo>
                    <a:pt x="52" y="308"/>
                  </a:lnTo>
                  <a:lnTo>
                    <a:pt x="69" y="302"/>
                  </a:lnTo>
                  <a:lnTo>
                    <a:pt x="314" y="267"/>
                  </a:lnTo>
                  <a:lnTo>
                    <a:pt x="423" y="46"/>
                  </a:lnTo>
                  <a:lnTo>
                    <a:pt x="433" y="30"/>
                  </a:lnTo>
                  <a:lnTo>
                    <a:pt x="446" y="18"/>
                  </a:lnTo>
                  <a:lnTo>
                    <a:pt x="460" y="9"/>
                  </a:lnTo>
                  <a:lnTo>
                    <a:pt x="477" y="2"/>
                  </a:lnTo>
                  <a:lnTo>
                    <a:pt x="495"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grpSp>
      <p:grpSp>
        <p:nvGrpSpPr>
          <p:cNvPr id="41" name="Group 25"/>
          <p:cNvGrpSpPr/>
          <p:nvPr/>
        </p:nvGrpSpPr>
        <p:grpSpPr>
          <a:xfrm>
            <a:off x="3270333" y="4512068"/>
            <a:ext cx="557213" cy="555625"/>
            <a:chOff x="1603375" y="1916113"/>
            <a:chExt cx="557213" cy="555625"/>
          </a:xfrm>
          <a:solidFill>
            <a:schemeClr val="tx1">
              <a:lumMod val="75000"/>
              <a:lumOff val="25000"/>
            </a:schemeClr>
          </a:solidFill>
        </p:grpSpPr>
        <p:sp>
          <p:nvSpPr>
            <p:cNvPr id="42" name="Freeform 74"/>
            <p:cNvSpPr>
              <a:spLocks noEditPoints="1"/>
            </p:cNvSpPr>
            <p:nvPr/>
          </p:nvSpPr>
          <p:spPr bwMode="auto">
            <a:xfrm>
              <a:off x="1603375" y="1916113"/>
              <a:ext cx="557213" cy="555625"/>
            </a:xfrm>
            <a:custGeom>
              <a:avLst/>
              <a:gdLst>
                <a:gd name="T0" fmla="*/ 190 w 3510"/>
                <a:gd name="T1" fmla="*/ 3035 h 3500"/>
                <a:gd name="T2" fmla="*/ 203 w 3510"/>
                <a:gd name="T3" fmla="*/ 3200 h 3500"/>
                <a:gd name="T4" fmla="*/ 333 w 3510"/>
                <a:gd name="T5" fmla="*/ 3310 h 3500"/>
                <a:gd name="T6" fmla="*/ 497 w 3510"/>
                <a:gd name="T7" fmla="*/ 3297 h 3500"/>
                <a:gd name="T8" fmla="*/ 905 w 3510"/>
                <a:gd name="T9" fmla="*/ 2290 h 3500"/>
                <a:gd name="T10" fmla="*/ 2237 w 3510"/>
                <a:gd name="T11" fmla="*/ 180 h 3500"/>
                <a:gd name="T12" fmla="*/ 1892 w 3510"/>
                <a:gd name="T13" fmla="*/ 235 h 3500"/>
                <a:gd name="T14" fmla="*/ 1576 w 3510"/>
                <a:gd name="T15" fmla="*/ 401 h 3500"/>
                <a:gd name="T16" fmla="*/ 1319 w 3510"/>
                <a:gd name="T17" fmla="*/ 678 h 3500"/>
                <a:gd name="T18" fmla="*/ 1174 w 3510"/>
                <a:gd name="T19" fmla="*/ 1016 h 3500"/>
                <a:gd name="T20" fmla="*/ 1150 w 3510"/>
                <a:gd name="T21" fmla="*/ 1379 h 3500"/>
                <a:gd name="T22" fmla="*/ 1247 w 3510"/>
                <a:gd name="T23" fmla="*/ 1731 h 3500"/>
                <a:gd name="T24" fmla="*/ 1465 w 3510"/>
                <a:gd name="T25" fmla="*/ 2040 h 3500"/>
                <a:gd name="T26" fmla="*/ 1774 w 3510"/>
                <a:gd name="T27" fmla="*/ 2257 h 3500"/>
                <a:gd name="T28" fmla="*/ 2127 w 3510"/>
                <a:gd name="T29" fmla="*/ 2353 h 3500"/>
                <a:gd name="T30" fmla="*/ 2491 w 3510"/>
                <a:gd name="T31" fmla="*/ 2329 h 3500"/>
                <a:gd name="T32" fmla="*/ 2830 w 3510"/>
                <a:gd name="T33" fmla="*/ 2185 h 3500"/>
                <a:gd name="T34" fmla="*/ 3111 w 3510"/>
                <a:gd name="T35" fmla="*/ 1923 h 3500"/>
                <a:gd name="T36" fmla="*/ 3280 w 3510"/>
                <a:gd name="T37" fmla="*/ 1593 h 3500"/>
                <a:gd name="T38" fmla="*/ 3329 w 3510"/>
                <a:gd name="T39" fmla="*/ 1232 h 3500"/>
                <a:gd name="T40" fmla="*/ 3257 w 3510"/>
                <a:gd name="T41" fmla="*/ 876 h 3500"/>
                <a:gd name="T42" fmla="*/ 3063 w 3510"/>
                <a:gd name="T43" fmla="*/ 556 h 3500"/>
                <a:gd name="T44" fmla="*/ 2777 w 3510"/>
                <a:gd name="T45" fmla="*/ 321 h 3500"/>
                <a:gd name="T46" fmla="*/ 2446 w 3510"/>
                <a:gd name="T47" fmla="*/ 200 h 3500"/>
                <a:gd name="T48" fmla="*/ 2319 w 3510"/>
                <a:gd name="T49" fmla="*/ 2 h 3500"/>
                <a:gd name="T50" fmla="*/ 2717 w 3510"/>
                <a:gd name="T51" fmla="*/ 93 h 3500"/>
                <a:gd name="T52" fmla="*/ 3074 w 3510"/>
                <a:gd name="T53" fmla="*/ 312 h 3500"/>
                <a:gd name="T54" fmla="*/ 3344 w 3510"/>
                <a:gd name="T55" fmla="*/ 642 h 3500"/>
                <a:gd name="T56" fmla="*/ 3487 w 3510"/>
                <a:gd name="T57" fmla="*/ 1027 h 3500"/>
                <a:gd name="T58" fmla="*/ 3508 w 3510"/>
                <a:gd name="T59" fmla="*/ 1350 h 3500"/>
                <a:gd name="T60" fmla="*/ 3416 w 3510"/>
                <a:gd name="T61" fmla="*/ 1748 h 3500"/>
                <a:gd name="T62" fmla="*/ 3197 w 3510"/>
                <a:gd name="T63" fmla="*/ 2104 h 3500"/>
                <a:gd name="T64" fmla="*/ 2867 w 3510"/>
                <a:gd name="T65" fmla="*/ 2374 h 3500"/>
                <a:gd name="T66" fmla="*/ 2480 w 3510"/>
                <a:gd name="T67" fmla="*/ 2516 h 3500"/>
                <a:gd name="T68" fmla="*/ 2075 w 3510"/>
                <a:gd name="T69" fmla="*/ 2528 h 3500"/>
                <a:gd name="T70" fmla="*/ 1684 w 3510"/>
                <a:gd name="T71" fmla="*/ 2413 h 3500"/>
                <a:gd name="T72" fmla="*/ 1251 w 3510"/>
                <a:gd name="T73" fmla="*/ 2380 h 3500"/>
                <a:gd name="T74" fmla="*/ 1432 w 3510"/>
                <a:gd name="T75" fmla="*/ 2608 h 3500"/>
                <a:gd name="T76" fmla="*/ 647 w 3510"/>
                <a:gd name="T77" fmla="*/ 3414 h 3500"/>
                <a:gd name="T78" fmla="*/ 442 w 3510"/>
                <a:gd name="T79" fmla="*/ 3498 h 3500"/>
                <a:gd name="T80" fmla="*/ 229 w 3510"/>
                <a:gd name="T81" fmla="*/ 3462 h 3500"/>
                <a:gd name="T82" fmla="*/ 60 w 3510"/>
                <a:gd name="T83" fmla="*/ 3311 h 3500"/>
                <a:gd name="T84" fmla="*/ 0 w 3510"/>
                <a:gd name="T85" fmla="*/ 3102 h 3500"/>
                <a:gd name="T86" fmla="*/ 38 w 3510"/>
                <a:gd name="T87" fmla="*/ 2932 h 3500"/>
                <a:gd name="T88" fmla="*/ 857 w 3510"/>
                <a:gd name="T89" fmla="*/ 2085 h 3500"/>
                <a:gd name="T90" fmla="*/ 952 w 3510"/>
                <a:gd name="T91" fmla="*/ 2085 h 3500"/>
                <a:gd name="T92" fmla="*/ 1172 w 3510"/>
                <a:gd name="T93" fmla="*/ 1965 h 3500"/>
                <a:gd name="T94" fmla="*/ 1005 w 3510"/>
                <a:gd name="T95" fmla="*/ 1590 h 3500"/>
                <a:gd name="T96" fmla="*/ 967 w 3510"/>
                <a:gd name="T97" fmla="*/ 1187 h 3500"/>
                <a:gd name="T98" fmla="*/ 1057 w 3510"/>
                <a:gd name="T99" fmla="*/ 790 h 3500"/>
                <a:gd name="T100" fmla="*/ 1277 w 3510"/>
                <a:gd name="T101" fmla="*/ 435 h 3500"/>
                <a:gd name="T102" fmla="*/ 1608 w 3510"/>
                <a:gd name="T103" fmla="*/ 165 h 3500"/>
                <a:gd name="T104" fmla="*/ 1993 w 3510"/>
                <a:gd name="T105" fmla="*/ 23 h 3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0" h="3500">
                  <a:moveTo>
                    <a:pt x="649" y="2545"/>
                  </a:moveTo>
                  <a:lnTo>
                    <a:pt x="245" y="2947"/>
                  </a:lnTo>
                  <a:lnTo>
                    <a:pt x="221" y="2975"/>
                  </a:lnTo>
                  <a:lnTo>
                    <a:pt x="203" y="3005"/>
                  </a:lnTo>
                  <a:lnTo>
                    <a:pt x="190" y="3035"/>
                  </a:lnTo>
                  <a:lnTo>
                    <a:pt x="183" y="3068"/>
                  </a:lnTo>
                  <a:lnTo>
                    <a:pt x="181" y="3102"/>
                  </a:lnTo>
                  <a:lnTo>
                    <a:pt x="183" y="3135"/>
                  </a:lnTo>
                  <a:lnTo>
                    <a:pt x="190" y="3168"/>
                  </a:lnTo>
                  <a:lnTo>
                    <a:pt x="203" y="3200"/>
                  </a:lnTo>
                  <a:lnTo>
                    <a:pt x="221" y="3230"/>
                  </a:lnTo>
                  <a:lnTo>
                    <a:pt x="245" y="3256"/>
                  </a:lnTo>
                  <a:lnTo>
                    <a:pt x="271" y="3279"/>
                  </a:lnTo>
                  <a:lnTo>
                    <a:pt x="301" y="3297"/>
                  </a:lnTo>
                  <a:lnTo>
                    <a:pt x="333" y="3310"/>
                  </a:lnTo>
                  <a:lnTo>
                    <a:pt x="366" y="3318"/>
                  </a:lnTo>
                  <a:lnTo>
                    <a:pt x="399" y="3320"/>
                  </a:lnTo>
                  <a:lnTo>
                    <a:pt x="433" y="3318"/>
                  </a:lnTo>
                  <a:lnTo>
                    <a:pt x="466" y="3310"/>
                  </a:lnTo>
                  <a:lnTo>
                    <a:pt x="497" y="3297"/>
                  </a:lnTo>
                  <a:lnTo>
                    <a:pt x="527" y="3279"/>
                  </a:lnTo>
                  <a:lnTo>
                    <a:pt x="553" y="3256"/>
                  </a:lnTo>
                  <a:lnTo>
                    <a:pt x="957" y="2853"/>
                  </a:lnTo>
                  <a:lnTo>
                    <a:pt x="649" y="2545"/>
                  </a:lnTo>
                  <a:close/>
                  <a:moveTo>
                    <a:pt x="905" y="2290"/>
                  </a:moveTo>
                  <a:lnTo>
                    <a:pt x="776" y="2417"/>
                  </a:lnTo>
                  <a:lnTo>
                    <a:pt x="1086" y="2726"/>
                  </a:lnTo>
                  <a:lnTo>
                    <a:pt x="1214" y="2597"/>
                  </a:lnTo>
                  <a:lnTo>
                    <a:pt x="905" y="2290"/>
                  </a:lnTo>
                  <a:close/>
                  <a:moveTo>
                    <a:pt x="2237" y="180"/>
                  </a:moveTo>
                  <a:lnTo>
                    <a:pt x="2167" y="182"/>
                  </a:lnTo>
                  <a:lnTo>
                    <a:pt x="2097" y="189"/>
                  </a:lnTo>
                  <a:lnTo>
                    <a:pt x="2028" y="200"/>
                  </a:lnTo>
                  <a:lnTo>
                    <a:pt x="1959" y="215"/>
                  </a:lnTo>
                  <a:lnTo>
                    <a:pt x="1892" y="235"/>
                  </a:lnTo>
                  <a:lnTo>
                    <a:pt x="1825" y="260"/>
                  </a:lnTo>
                  <a:lnTo>
                    <a:pt x="1760" y="288"/>
                  </a:lnTo>
                  <a:lnTo>
                    <a:pt x="1698" y="321"/>
                  </a:lnTo>
                  <a:lnTo>
                    <a:pt x="1636" y="360"/>
                  </a:lnTo>
                  <a:lnTo>
                    <a:pt x="1576" y="401"/>
                  </a:lnTo>
                  <a:lnTo>
                    <a:pt x="1519" y="448"/>
                  </a:lnTo>
                  <a:lnTo>
                    <a:pt x="1465" y="498"/>
                  </a:lnTo>
                  <a:lnTo>
                    <a:pt x="1411" y="556"/>
                  </a:lnTo>
                  <a:lnTo>
                    <a:pt x="1363" y="615"/>
                  </a:lnTo>
                  <a:lnTo>
                    <a:pt x="1319" y="678"/>
                  </a:lnTo>
                  <a:lnTo>
                    <a:pt x="1281" y="741"/>
                  </a:lnTo>
                  <a:lnTo>
                    <a:pt x="1247" y="808"/>
                  </a:lnTo>
                  <a:lnTo>
                    <a:pt x="1218" y="876"/>
                  </a:lnTo>
                  <a:lnTo>
                    <a:pt x="1193" y="946"/>
                  </a:lnTo>
                  <a:lnTo>
                    <a:pt x="1174" y="1016"/>
                  </a:lnTo>
                  <a:lnTo>
                    <a:pt x="1159" y="1088"/>
                  </a:lnTo>
                  <a:lnTo>
                    <a:pt x="1150" y="1160"/>
                  </a:lnTo>
                  <a:lnTo>
                    <a:pt x="1146" y="1232"/>
                  </a:lnTo>
                  <a:lnTo>
                    <a:pt x="1146" y="1306"/>
                  </a:lnTo>
                  <a:lnTo>
                    <a:pt x="1150" y="1379"/>
                  </a:lnTo>
                  <a:lnTo>
                    <a:pt x="1159" y="1451"/>
                  </a:lnTo>
                  <a:lnTo>
                    <a:pt x="1174" y="1522"/>
                  </a:lnTo>
                  <a:lnTo>
                    <a:pt x="1193" y="1593"/>
                  </a:lnTo>
                  <a:lnTo>
                    <a:pt x="1218" y="1662"/>
                  </a:lnTo>
                  <a:lnTo>
                    <a:pt x="1247" y="1731"/>
                  </a:lnTo>
                  <a:lnTo>
                    <a:pt x="1281" y="1797"/>
                  </a:lnTo>
                  <a:lnTo>
                    <a:pt x="1319" y="1861"/>
                  </a:lnTo>
                  <a:lnTo>
                    <a:pt x="1363" y="1923"/>
                  </a:lnTo>
                  <a:lnTo>
                    <a:pt x="1411" y="1983"/>
                  </a:lnTo>
                  <a:lnTo>
                    <a:pt x="1465" y="2040"/>
                  </a:lnTo>
                  <a:lnTo>
                    <a:pt x="1521" y="2093"/>
                  </a:lnTo>
                  <a:lnTo>
                    <a:pt x="1582" y="2141"/>
                  </a:lnTo>
                  <a:lnTo>
                    <a:pt x="1643" y="2185"/>
                  </a:lnTo>
                  <a:lnTo>
                    <a:pt x="1708" y="2223"/>
                  </a:lnTo>
                  <a:lnTo>
                    <a:pt x="1774" y="2257"/>
                  </a:lnTo>
                  <a:lnTo>
                    <a:pt x="1843" y="2286"/>
                  </a:lnTo>
                  <a:lnTo>
                    <a:pt x="1912" y="2310"/>
                  </a:lnTo>
                  <a:lnTo>
                    <a:pt x="1984" y="2329"/>
                  </a:lnTo>
                  <a:lnTo>
                    <a:pt x="2055" y="2344"/>
                  </a:lnTo>
                  <a:lnTo>
                    <a:pt x="2127" y="2353"/>
                  </a:lnTo>
                  <a:lnTo>
                    <a:pt x="2201" y="2358"/>
                  </a:lnTo>
                  <a:lnTo>
                    <a:pt x="2274" y="2358"/>
                  </a:lnTo>
                  <a:lnTo>
                    <a:pt x="2346" y="2353"/>
                  </a:lnTo>
                  <a:lnTo>
                    <a:pt x="2419" y="2344"/>
                  </a:lnTo>
                  <a:lnTo>
                    <a:pt x="2491" y="2329"/>
                  </a:lnTo>
                  <a:lnTo>
                    <a:pt x="2561" y="2310"/>
                  </a:lnTo>
                  <a:lnTo>
                    <a:pt x="2631" y="2286"/>
                  </a:lnTo>
                  <a:lnTo>
                    <a:pt x="2700" y="2257"/>
                  </a:lnTo>
                  <a:lnTo>
                    <a:pt x="2767" y="2223"/>
                  </a:lnTo>
                  <a:lnTo>
                    <a:pt x="2830" y="2185"/>
                  </a:lnTo>
                  <a:lnTo>
                    <a:pt x="2893" y="2141"/>
                  </a:lnTo>
                  <a:lnTo>
                    <a:pt x="2953" y="2093"/>
                  </a:lnTo>
                  <a:lnTo>
                    <a:pt x="3010" y="2040"/>
                  </a:lnTo>
                  <a:lnTo>
                    <a:pt x="3063" y="1983"/>
                  </a:lnTo>
                  <a:lnTo>
                    <a:pt x="3111" y="1923"/>
                  </a:lnTo>
                  <a:lnTo>
                    <a:pt x="3155" y="1861"/>
                  </a:lnTo>
                  <a:lnTo>
                    <a:pt x="3193" y="1797"/>
                  </a:lnTo>
                  <a:lnTo>
                    <a:pt x="3227" y="1731"/>
                  </a:lnTo>
                  <a:lnTo>
                    <a:pt x="3257" y="1662"/>
                  </a:lnTo>
                  <a:lnTo>
                    <a:pt x="3280" y="1593"/>
                  </a:lnTo>
                  <a:lnTo>
                    <a:pt x="3299" y="1522"/>
                  </a:lnTo>
                  <a:lnTo>
                    <a:pt x="3314" y="1451"/>
                  </a:lnTo>
                  <a:lnTo>
                    <a:pt x="3324" y="1379"/>
                  </a:lnTo>
                  <a:lnTo>
                    <a:pt x="3329" y="1306"/>
                  </a:lnTo>
                  <a:lnTo>
                    <a:pt x="3329" y="1232"/>
                  </a:lnTo>
                  <a:lnTo>
                    <a:pt x="3324" y="1160"/>
                  </a:lnTo>
                  <a:lnTo>
                    <a:pt x="3314" y="1088"/>
                  </a:lnTo>
                  <a:lnTo>
                    <a:pt x="3299" y="1016"/>
                  </a:lnTo>
                  <a:lnTo>
                    <a:pt x="3280" y="946"/>
                  </a:lnTo>
                  <a:lnTo>
                    <a:pt x="3257" y="876"/>
                  </a:lnTo>
                  <a:lnTo>
                    <a:pt x="3227" y="808"/>
                  </a:lnTo>
                  <a:lnTo>
                    <a:pt x="3193" y="741"/>
                  </a:lnTo>
                  <a:lnTo>
                    <a:pt x="3155" y="678"/>
                  </a:lnTo>
                  <a:lnTo>
                    <a:pt x="3111" y="615"/>
                  </a:lnTo>
                  <a:lnTo>
                    <a:pt x="3063" y="556"/>
                  </a:lnTo>
                  <a:lnTo>
                    <a:pt x="3010" y="498"/>
                  </a:lnTo>
                  <a:lnTo>
                    <a:pt x="2955" y="448"/>
                  </a:lnTo>
                  <a:lnTo>
                    <a:pt x="2898" y="401"/>
                  </a:lnTo>
                  <a:lnTo>
                    <a:pt x="2839" y="360"/>
                  </a:lnTo>
                  <a:lnTo>
                    <a:pt x="2777" y="321"/>
                  </a:lnTo>
                  <a:lnTo>
                    <a:pt x="2713" y="288"/>
                  </a:lnTo>
                  <a:lnTo>
                    <a:pt x="2648" y="260"/>
                  </a:lnTo>
                  <a:lnTo>
                    <a:pt x="2583" y="235"/>
                  </a:lnTo>
                  <a:lnTo>
                    <a:pt x="2514" y="215"/>
                  </a:lnTo>
                  <a:lnTo>
                    <a:pt x="2446" y="200"/>
                  </a:lnTo>
                  <a:lnTo>
                    <a:pt x="2376" y="189"/>
                  </a:lnTo>
                  <a:lnTo>
                    <a:pt x="2307" y="182"/>
                  </a:lnTo>
                  <a:lnTo>
                    <a:pt x="2237" y="180"/>
                  </a:lnTo>
                  <a:close/>
                  <a:moveTo>
                    <a:pt x="2237" y="0"/>
                  </a:moveTo>
                  <a:lnTo>
                    <a:pt x="2319" y="2"/>
                  </a:lnTo>
                  <a:lnTo>
                    <a:pt x="2400" y="11"/>
                  </a:lnTo>
                  <a:lnTo>
                    <a:pt x="2480" y="23"/>
                  </a:lnTo>
                  <a:lnTo>
                    <a:pt x="2560" y="41"/>
                  </a:lnTo>
                  <a:lnTo>
                    <a:pt x="2639" y="65"/>
                  </a:lnTo>
                  <a:lnTo>
                    <a:pt x="2717" y="93"/>
                  </a:lnTo>
                  <a:lnTo>
                    <a:pt x="2792" y="126"/>
                  </a:lnTo>
                  <a:lnTo>
                    <a:pt x="2867" y="165"/>
                  </a:lnTo>
                  <a:lnTo>
                    <a:pt x="2938" y="209"/>
                  </a:lnTo>
                  <a:lnTo>
                    <a:pt x="3007" y="258"/>
                  </a:lnTo>
                  <a:lnTo>
                    <a:pt x="3074" y="312"/>
                  </a:lnTo>
                  <a:lnTo>
                    <a:pt x="3138" y="371"/>
                  </a:lnTo>
                  <a:lnTo>
                    <a:pt x="3197" y="435"/>
                  </a:lnTo>
                  <a:lnTo>
                    <a:pt x="3252" y="502"/>
                  </a:lnTo>
                  <a:lnTo>
                    <a:pt x="3300" y="571"/>
                  </a:lnTo>
                  <a:lnTo>
                    <a:pt x="3344" y="642"/>
                  </a:lnTo>
                  <a:lnTo>
                    <a:pt x="3383" y="716"/>
                  </a:lnTo>
                  <a:lnTo>
                    <a:pt x="3416" y="791"/>
                  </a:lnTo>
                  <a:lnTo>
                    <a:pt x="3445" y="869"/>
                  </a:lnTo>
                  <a:lnTo>
                    <a:pt x="3469" y="947"/>
                  </a:lnTo>
                  <a:lnTo>
                    <a:pt x="3487" y="1027"/>
                  </a:lnTo>
                  <a:lnTo>
                    <a:pt x="3499" y="1107"/>
                  </a:lnTo>
                  <a:lnTo>
                    <a:pt x="3508" y="1188"/>
                  </a:lnTo>
                  <a:lnTo>
                    <a:pt x="3510" y="1270"/>
                  </a:lnTo>
                  <a:lnTo>
                    <a:pt x="3510" y="1270"/>
                  </a:lnTo>
                  <a:lnTo>
                    <a:pt x="3508" y="1350"/>
                  </a:lnTo>
                  <a:lnTo>
                    <a:pt x="3499" y="1432"/>
                  </a:lnTo>
                  <a:lnTo>
                    <a:pt x="3487" y="1512"/>
                  </a:lnTo>
                  <a:lnTo>
                    <a:pt x="3469" y="1592"/>
                  </a:lnTo>
                  <a:lnTo>
                    <a:pt x="3445" y="1670"/>
                  </a:lnTo>
                  <a:lnTo>
                    <a:pt x="3416" y="1748"/>
                  </a:lnTo>
                  <a:lnTo>
                    <a:pt x="3383" y="1823"/>
                  </a:lnTo>
                  <a:lnTo>
                    <a:pt x="3344" y="1896"/>
                  </a:lnTo>
                  <a:lnTo>
                    <a:pt x="3300" y="1968"/>
                  </a:lnTo>
                  <a:lnTo>
                    <a:pt x="3252" y="2037"/>
                  </a:lnTo>
                  <a:lnTo>
                    <a:pt x="3197" y="2104"/>
                  </a:lnTo>
                  <a:lnTo>
                    <a:pt x="3138" y="2167"/>
                  </a:lnTo>
                  <a:lnTo>
                    <a:pt x="3074" y="2226"/>
                  </a:lnTo>
                  <a:lnTo>
                    <a:pt x="3007" y="2280"/>
                  </a:lnTo>
                  <a:lnTo>
                    <a:pt x="2938" y="2330"/>
                  </a:lnTo>
                  <a:lnTo>
                    <a:pt x="2867" y="2374"/>
                  </a:lnTo>
                  <a:lnTo>
                    <a:pt x="2792" y="2412"/>
                  </a:lnTo>
                  <a:lnTo>
                    <a:pt x="2717" y="2446"/>
                  </a:lnTo>
                  <a:lnTo>
                    <a:pt x="2639" y="2474"/>
                  </a:lnTo>
                  <a:lnTo>
                    <a:pt x="2560" y="2498"/>
                  </a:lnTo>
                  <a:lnTo>
                    <a:pt x="2480" y="2516"/>
                  </a:lnTo>
                  <a:lnTo>
                    <a:pt x="2400" y="2528"/>
                  </a:lnTo>
                  <a:lnTo>
                    <a:pt x="2319" y="2536"/>
                  </a:lnTo>
                  <a:lnTo>
                    <a:pt x="2237" y="2539"/>
                  </a:lnTo>
                  <a:lnTo>
                    <a:pt x="2156" y="2536"/>
                  </a:lnTo>
                  <a:lnTo>
                    <a:pt x="2075" y="2528"/>
                  </a:lnTo>
                  <a:lnTo>
                    <a:pt x="1994" y="2516"/>
                  </a:lnTo>
                  <a:lnTo>
                    <a:pt x="1915" y="2498"/>
                  </a:lnTo>
                  <a:lnTo>
                    <a:pt x="1837" y="2474"/>
                  </a:lnTo>
                  <a:lnTo>
                    <a:pt x="1759" y="2447"/>
                  </a:lnTo>
                  <a:lnTo>
                    <a:pt x="1684" y="2413"/>
                  </a:lnTo>
                  <a:lnTo>
                    <a:pt x="1610" y="2375"/>
                  </a:lnTo>
                  <a:lnTo>
                    <a:pt x="1538" y="2331"/>
                  </a:lnTo>
                  <a:lnTo>
                    <a:pt x="1469" y="2282"/>
                  </a:lnTo>
                  <a:lnTo>
                    <a:pt x="1403" y="2228"/>
                  </a:lnTo>
                  <a:lnTo>
                    <a:pt x="1251" y="2380"/>
                  </a:lnTo>
                  <a:lnTo>
                    <a:pt x="1405" y="2534"/>
                  </a:lnTo>
                  <a:lnTo>
                    <a:pt x="1419" y="2551"/>
                  </a:lnTo>
                  <a:lnTo>
                    <a:pt x="1427" y="2569"/>
                  </a:lnTo>
                  <a:lnTo>
                    <a:pt x="1432" y="2588"/>
                  </a:lnTo>
                  <a:lnTo>
                    <a:pt x="1432" y="2608"/>
                  </a:lnTo>
                  <a:lnTo>
                    <a:pt x="1427" y="2627"/>
                  </a:lnTo>
                  <a:lnTo>
                    <a:pt x="1419" y="2645"/>
                  </a:lnTo>
                  <a:lnTo>
                    <a:pt x="1405" y="2661"/>
                  </a:lnTo>
                  <a:lnTo>
                    <a:pt x="682" y="3383"/>
                  </a:lnTo>
                  <a:lnTo>
                    <a:pt x="647" y="3414"/>
                  </a:lnTo>
                  <a:lnTo>
                    <a:pt x="609" y="3441"/>
                  </a:lnTo>
                  <a:lnTo>
                    <a:pt x="570" y="3462"/>
                  </a:lnTo>
                  <a:lnTo>
                    <a:pt x="529" y="3479"/>
                  </a:lnTo>
                  <a:lnTo>
                    <a:pt x="486" y="3490"/>
                  </a:lnTo>
                  <a:lnTo>
                    <a:pt x="442" y="3498"/>
                  </a:lnTo>
                  <a:lnTo>
                    <a:pt x="399" y="3500"/>
                  </a:lnTo>
                  <a:lnTo>
                    <a:pt x="355" y="3498"/>
                  </a:lnTo>
                  <a:lnTo>
                    <a:pt x="312" y="3490"/>
                  </a:lnTo>
                  <a:lnTo>
                    <a:pt x="269" y="3479"/>
                  </a:lnTo>
                  <a:lnTo>
                    <a:pt x="229" y="3462"/>
                  </a:lnTo>
                  <a:lnTo>
                    <a:pt x="189" y="3441"/>
                  </a:lnTo>
                  <a:lnTo>
                    <a:pt x="151" y="3414"/>
                  </a:lnTo>
                  <a:lnTo>
                    <a:pt x="117" y="3383"/>
                  </a:lnTo>
                  <a:lnTo>
                    <a:pt x="86" y="3349"/>
                  </a:lnTo>
                  <a:lnTo>
                    <a:pt x="60" y="3311"/>
                  </a:lnTo>
                  <a:lnTo>
                    <a:pt x="38" y="3272"/>
                  </a:lnTo>
                  <a:lnTo>
                    <a:pt x="21" y="3232"/>
                  </a:lnTo>
                  <a:lnTo>
                    <a:pt x="10" y="3189"/>
                  </a:lnTo>
                  <a:lnTo>
                    <a:pt x="2" y="3146"/>
                  </a:lnTo>
                  <a:lnTo>
                    <a:pt x="0" y="3102"/>
                  </a:lnTo>
                  <a:lnTo>
                    <a:pt x="0" y="3102"/>
                  </a:lnTo>
                  <a:lnTo>
                    <a:pt x="2" y="3059"/>
                  </a:lnTo>
                  <a:lnTo>
                    <a:pt x="10" y="3015"/>
                  </a:lnTo>
                  <a:lnTo>
                    <a:pt x="21" y="2973"/>
                  </a:lnTo>
                  <a:lnTo>
                    <a:pt x="38" y="2932"/>
                  </a:lnTo>
                  <a:lnTo>
                    <a:pt x="60" y="2892"/>
                  </a:lnTo>
                  <a:lnTo>
                    <a:pt x="86" y="2855"/>
                  </a:lnTo>
                  <a:lnTo>
                    <a:pt x="117" y="2820"/>
                  </a:lnTo>
                  <a:lnTo>
                    <a:pt x="841" y="2099"/>
                  </a:lnTo>
                  <a:lnTo>
                    <a:pt x="857" y="2085"/>
                  </a:lnTo>
                  <a:lnTo>
                    <a:pt x="875" y="2077"/>
                  </a:lnTo>
                  <a:lnTo>
                    <a:pt x="895" y="2072"/>
                  </a:lnTo>
                  <a:lnTo>
                    <a:pt x="915" y="2072"/>
                  </a:lnTo>
                  <a:lnTo>
                    <a:pt x="934" y="2077"/>
                  </a:lnTo>
                  <a:lnTo>
                    <a:pt x="952" y="2085"/>
                  </a:lnTo>
                  <a:lnTo>
                    <a:pt x="969" y="2099"/>
                  </a:lnTo>
                  <a:lnTo>
                    <a:pt x="1123" y="2253"/>
                  </a:lnTo>
                  <a:lnTo>
                    <a:pt x="1275" y="2101"/>
                  </a:lnTo>
                  <a:lnTo>
                    <a:pt x="1221" y="2035"/>
                  </a:lnTo>
                  <a:lnTo>
                    <a:pt x="1172" y="1965"/>
                  </a:lnTo>
                  <a:lnTo>
                    <a:pt x="1129" y="1894"/>
                  </a:lnTo>
                  <a:lnTo>
                    <a:pt x="1090" y="1821"/>
                  </a:lnTo>
                  <a:lnTo>
                    <a:pt x="1056" y="1745"/>
                  </a:lnTo>
                  <a:lnTo>
                    <a:pt x="1029" y="1668"/>
                  </a:lnTo>
                  <a:lnTo>
                    <a:pt x="1005" y="1590"/>
                  </a:lnTo>
                  <a:lnTo>
                    <a:pt x="987" y="1510"/>
                  </a:lnTo>
                  <a:lnTo>
                    <a:pt x="974" y="1430"/>
                  </a:lnTo>
                  <a:lnTo>
                    <a:pt x="967" y="1349"/>
                  </a:lnTo>
                  <a:lnTo>
                    <a:pt x="964" y="1267"/>
                  </a:lnTo>
                  <a:lnTo>
                    <a:pt x="967" y="1187"/>
                  </a:lnTo>
                  <a:lnTo>
                    <a:pt x="974" y="1106"/>
                  </a:lnTo>
                  <a:lnTo>
                    <a:pt x="988" y="1026"/>
                  </a:lnTo>
                  <a:lnTo>
                    <a:pt x="1006" y="946"/>
                  </a:lnTo>
                  <a:lnTo>
                    <a:pt x="1030" y="868"/>
                  </a:lnTo>
                  <a:lnTo>
                    <a:pt x="1057" y="790"/>
                  </a:lnTo>
                  <a:lnTo>
                    <a:pt x="1091" y="715"/>
                  </a:lnTo>
                  <a:lnTo>
                    <a:pt x="1130" y="642"/>
                  </a:lnTo>
                  <a:lnTo>
                    <a:pt x="1174" y="570"/>
                  </a:lnTo>
                  <a:lnTo>
                    <a:pt x="1223" y="501"/>
                  </a:lnTo>
                  <a:lnTo>
                    <a:pt x="1277" y="435"/>
                  </a:lnTo>
                  <a:lnTo>
                    <a:pt x="1337" y="371"/>
                  </a:lnTo>
                  <a:lnTo>
                    <a:pt x="1400" y="312"/>
                  </a:lnTo>
                  <a:lnTo>
                    <a:pt x="1467" y="258"/>
                  </a:lnTo>
                  <a:lnTo>
                    <a:pt x="1536" y="209"/>
                  </a:lnTo>
                  <a:lnTo>
                    <a:pt x="1608" y="165"/>
                  </a:lnTo>
                  <a:lnTo>
                    <a:pt x="1682" y="126"/>
                  </a:lnTo>
                  <a:lnTo>
                    <a:pt x="1757" y="93"/>
                  </a:lnTo>
                  <a:lnTo>
                    <a:pt x="1835" y="65"/>
                  </a:lnTo>
                  <a:lnTo>
                    <a:pt x="1913" y="41"/>
                  </a:lnTo>
                  <a:lnTo>
                    <a:pt x="1993" y="23"/>
                  </a:lnTo>
                  <a:lnTo>
                    <a:pt x="2074" y="11"/>
                  </a:lnTo>
                  <a:lnTo>
                    <a:pt x="2156" y="2"/>
                  </a:lnTo>
                  <a:lnTo>
                    <a:pt x="2237"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43" name="Freeform 75"/>
            <p:cNvSpPr>
              <a:spLocks noEditPoints="1"/>
            </p:cNvSpPr>
            <p:nvPr/>
          </p:nvSpPr>
          <p:spPr bwMode="auto">
            <a:xfrm>
              <a:off x="1819275" y="1978026"/>
              <a:ext cx="279400" cy="279400"/>
            </a:xfrm>
            <a:custGeom>
              <a:avLst/>
              <a:gdLst>
                <a:gd name="T0" fmla="*/ 760 w 1765"/>
                <a:gd name="T1" fmla="*/ 191 h 1760"/>
                <a:gd name="T2" fmla="*/ 586 w 1765"/>
                <a:gd name="T3" fmla="*/ 246 h 1760"/>
                <a:gd name="T4" fmla="*/ 432 w 1765"/>
                <a:gd name="T5" fmla="*/ 344 h 1760"/>
                <a:gd name="T6" fmla="*/ 306 w 1765"/>
                <a:gd name="T7" fmla="*/ 480 h 1760"/>
                <a:gd name="T8" fmla="*/ 222 w 1765"/>
                <a:gd name="T9" fmla="*/ 641 h 1760"/>
                <a:gd name="T10" fmla="*/ 183 w 1765"/>
                <a:gd name="T11" fmla="*/ 819 h 1760"/>
                <a:gd name="T12" fmla="*/ 192 w 1765"/>
                <a:gd name="T13" fmla="*/ 1003 h 1760"/>
                <a:gd name="T14" fmla="*/ 246 w 1765"/>
                <a:gd name="T15" fmla="*/ 1175 h 1760"/>
                <a:gd name="T16" fmla="*/ 344 w 1765"/>
                <a:gd name="T17" fmla="*/ 1329 h 1760"/>
                <a:gd name="T18" fmla="*/ 481 w 1765"/>
                <a:gd name="T19" fmla="*/ 1454 h 1760"/>
                <a:gd name="T20" fmla="*/ 641 w 1765"/>
                <a:gd name="T21" fmla="*/ 1538 h 1760"/>
                <a:gd name="T22" fmla="*/ 820 w 1765"/>
                <a:gd name="T23" fmla="*/ 1577 h 1760"/>
                <a:gd name="T24" fmla="*/ 1005 w 1765"/>
                <a:gd name="T25" fmla="*/ 1569 h 1760"/>
                <a:gd name="T26" fmla="*/ 1179 w 1765"/>
                <a:gd name="T27" fmla="*/ 1515 h 1760"/>
                <a:gd name="T28" fmla="*/ 1333 w 1765"/>
                <a:gd name="T29" fmla="*/ 1417 h 1760"/>
                <a:gd name="T30" fmla="*/ 1457 w 1765"/>
                <a:gd name="T31" fmla="*/ 1280 h 1760"/>
                <a:gd name="T32" fmla="*/ 1541 w 1765"/>
                <a:gd name="T33" fmla="*/ 1120 h 1760"/>
                <a:gd name="T34" fmla="*/ 1581 w 1765"/>
                <a:gd name="T35" fmla="*/ 942 h 1760"/>
                <a:gd name="T36" fmla="*/ 1573 w 1765"/>
                <a:gd name="T37" fmla="*/ 758 h 1760"/>
                <a:gd name="T38" fmla="*/ 1518 w 1765"/>
                <a:gd name="T39" fmla="*/ 585 h 1760"/>
                <a:gd name="T40" fmla="*/ 1420 w 1765"/>
                <a:gd name="T41" fmla="*/ 431 h 1760"/>
                <a:gd name="T42" fmla="*/ 1284 w 1765"/>
                <a:gd name="T43" fmla="*/ 307 h 1760"/>
                <a:gd name="T44" fmla="*/ 1122 w 1765"/>
                <a:gd name="T45" fmla="*/ 223 h 1760"/>
                <a:gd name="T46" fmla="*/ 944 w 1765"/>
                <a:gd name="T47" fmla="*/ 184 h 1760"/>
                <a:gd name="T48" fmla="*/ 952 w 1765"/>
                <a:gd name="T49" fmla="*/ 3 h 1760"/>
                <a:gd name="T50" fmla="*/ 1155 w 1765"/>
                <a:gd name="T51" fmla="*/ 44 h 1760"/>
                <a:gd name="T52" fmla="*/ 1342 w 1765"/>
                <a:gd name="T53" fmla="*/ 130 h 1760"/>
                <a:gd name="T54" fmla="*/ 1506 w 1765"/>
                <a:gd name="T55" fmla="*/ 258 h 1760"/>
                <a:gd name="T56" fmla="*/ 1635 w 1765"/>
                <a:gd name="T57" fmla="*/ 421 h 1760"/>
                <a:gd name="T58" fmla="*/ 1721 w 1765"/>
                <a:gd name="T59" fmla="*/ 608 h 1760"/>
                <a:gd name="T60" fmla="*/ 1761 w 1765"/>
                <a:gd name="T61" fmla="*/ 811 h 1760"/>
                <a:gd name="T62" fmla="*/ 1753 w 1765"/>
                <a:gd name="T63" fmla="*/ 1019 h 1760"/>
                <a:gd name="T64" fmla="*/ 1698 w 1765"/>
                <a:gd name="T65" fmla="*/ 1217 h 1760"/>
                <a:gd name="T66" fmla="*/ 1597 w 1765"/>
                <a:gd name="T67" fmla="*/ 1396 h 1760"/>
                <a:gd name="T68" fmla="*/ 1454 w 1765"/>
                <a:gd name="T69" fmla="*/ 1550 h 1760"/>
                <a:gd name="T70" fmla="*/ 1282 w 1765"/>
                <a:gd name="T71" fmla="*/ 1664 h 1760"/>
                <a:gd name="T72" fmla="*/ 1089 w 1765"/>
                <a:gd name="T73" fmla="*/ 1735 h 1760"/>
                <a:gd name="T74" fmla="*/ 882 w 1765"/>
                <a:gd name="T75" fmla="*/ 1760 h 1760"/>
                <a:gd name="T76" fmla="*/ 674 w 1765"/>
                <a:gd name="T77" fmla="*/ 1735 h 1760"/>
                <a:gd name="T78" fmla="*/ 482 w 1765"/>
                <a:gd name="T79" fmla="*/ 1664 h 1760"/>
                <a:gd name="T80" fmla="*/ 310 w 1765"/>
                <a:gd name="T81" fmla="*/ 1550 h 1760"/>
                <a:gd name="T82" fmla="*/ 167 w 1765"/>
                <a:gd name="T83" fmla="*/ 1396 h 1760"/>
                <a:gd name="T84" fmla="*/ 67 w 1765"/>
                <a:gd name="T85" fmla="*/ 1217 h 1760"/>
                <a:gd name="T86" fmla="*/ 11 w 1765"/>
                <a:gd name="T87" fmla="*/ 1019 h 1760"/>
                <a:gd name="T88" fmla="*/ 2 w 1765"/>
                <a:gd name="T89" fmla="*/ 811 h 1760"/>
                <a:gd name="T90" fmla="*/ 43 w 1765"/>
                <a:gd name="T91" fmla="*/ 608 h 1760"/>
                <a:gd name="T92" fmla="*/ 129 w 1765"/>
                <a:gd name="T93" fmla="*/ 421 h 1760"/>
                <a:gd name="T94" fmla="*/ 259 w 1765"/>
                <a:gd name="T95" fmla="*/ 258 h 1760"/>
                <a:gd name="T96" fmla="*/ 422 w 1765"/>
                <a:gd name="T97" fmla="*/ 130 h 1760"/>
                <a:gd name="T98" fmla="*/ 608 w 1765"/>
                <a:gd name="T99" fmla="*/ 44 h 1760"/>
                <a:gd name="T100" fmla="*/ 812 w 1765"/>
                <a:gd name="T101" fmla="*/ 3 h 1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65" h="1760">
                  <a:moveTo>
                    <a:pt x="882" y="181"/>
                  </a:moveTo>
                  <a:lnTo>
                    <a:pt x="820" y="184"/>
                  </a:lnTo>
                  <a:lnTo>
                    <a:pt x="760" y="191"/>
                  </a:lnTo>
                  <a:lnTo>
                    <a:pt x="700" y="205"/>
                  </a:lnTo>
                  <a:lnTo>
                    <a:pt x="641" y="223"/>
                  </a:lnTo>
                  <a:lnTo>
                    <a:pt x="586" y="246"/>
                  </a:lnTo>
                  <a:lnTo>
                    <a:pt x="532" y="274"/>
                  </a:lnTo>
                  <a:lnTo>
                    <a:pt x="481" y="307"/>
                  </a:lnTo>
                  <a:lnTo>
                    <a:pt x="432" y="344"/>
                  </a:lnTo>
                  <a:lnTo>
                    <a:pt x="386" y="385"/>
                  </a:lnTo>
                  <a:lnTo>
                    <a:pt x="344" y="431"/>
                  </a:lnTo>
                  <a:lnTo>
                    <a:pt x="306" y="480"/>
                  </a:lnTo>
                  <a:lnTo>
                    <a:pt x="273" y="532"/>
                  </a:lnTo>
                  <a:lnTo>
                    <a:pt x="246" y="585"/>
                  </a:lnTo>
                  <a:lnTo>
                    <a:pt x="222" y="641"/>
                  </a:lnTo>
                  <a:lnTo>
                    <a:pt x="204" y="698"/>
                  </a:lnTo>
                  <a:lnTo>
                    <a:pt x="192" y="758"/>
                  </a:lnTo>
                  <a:lnTo>
                    <a:pt x="183" y="819"/>
                  </a:lnTo>
                  <a:lnTo>
                    <a:pt x="181" y="881"/>
                  </a:lnTo>
                  <a:lnTo>
                    <a:pt x="183" y="942"/>
                  </a:lnTo>
                  <a:lnTo>
                    <a:pt x="192" y="1003"/>
                  </a:lnTo>
                  <a:lnTo>
                    <a:pt x="204" y="1062"/>
                  </a:lnTo>
                  <a:lnTo>
                    <a:pt x="222" y="1120"/>
                  </a:lnTo>
                  <a:lnTo>
                    <a:pt x="246" y="1175"/>
                  </a:lnTo>
                  <a:lnTo>
                    <a:pt x="273" y="1229"/>
                  </a:lnTo>
                  <a:lnTo>
                    <a:pt x="306" y="1280"/>
                  </a:lnTo>
                  <a:lnTo>
                    <a:pt x="344" y="1329"/>
                  </a:lnTo>
                  <a:lnTo>
                    <a:pt x="386" y="1375"/>
                  </a:lnTo>
                  <a:lnTo>
                    <a:pt x="432" y="1417"/>
                  </a:lnTo>
                  <a:lnTo>
                    <a:pt x="481" y="1454"/>
                  </a:lnTo>
                  <a:lnTo>
                    <a:pt x="532" y="1487"/>
                  </a:lnTo>
                  <a:lnTo>
                    <a:pt x="586" y="1515"/>
                  </a:lnTo>
                  <a:lnTo>
                    <a:pt x="641" y="1538"/>
                  </a:lnTo>
                  <a:lnTo>
                    <a:pt x="700" y="1556"/>
                  </a:lnTo>
                  <a:lnTo>
                    <a:pt x="760" y="1569"/>
                  </a:lnTo>
                  <a:lnTo>
                    <a:pt x="820" y="1577"/>
                  </a:lnTo>
                  <a:lnTo>
                    <a:pt x="882" y="1579"/>
                  </a:lnTo>
                  <a:lnTo>
                    <a:pt x="944" y="1577"/>
                  </a:lnTo>
                  <a:lnTo>
                    <a:pt x="1005" y="1569"/>
                  </a:lnTo>
                  <a:lnTo>
                    <a:pt x="1065" y="1556"/>
                  </a:lnTo>
                  <a:lnTo>
                    <a:pt x="1122" y="1538"/>
                  </a:lnTo>
                  <a:lnTo>
                    <a:pt x="1179" y="1515"/>
                  </a:lnTo>
                  <a:lnTo>
                    <a:pt x="1232" y="1487"/>
                  </a:lnTo>
                  <a:lnTo>
                    <a:pt x="1284" y="1454"/>
                  </a:lnTo>
                  <a:lnTo>
                    <a:pt x="1333" y="1417"/>
                  </a:lnTo>
                  <a:lnTo>
                    <a:pt x="1379" y="1375"/>
                  </a:lnTo>
                  <a:lnTo>
                    <a:pt x="1420" y="1329"/>
                  </a:lnTo>
                  <a:lnTo>
                    <a:pt x="1457" y="1280"/>
                  </a:lnTo>
                  <a:lnTo>
                    <a:pt x="1490" y="1229"/>
                  </a:lnTo>
                  <a:lnTo>
                    <a:pt x="1518" y="1175"/>
                  </a:lnTo>
                  <a:lnTo>
                    <a:pt x="1541" y="1120"/>
                  </a:lnTo>
                  <a:lnTo>
                    <a:pt x="1559" y="1062"/>
                  </a:lnTo>
                  <a:lnTo>
                    <a:pt x="1573" y="1003"/>
                  </a:lnTo>
                  <a:lnTo>
                    <a:pt x="1581" y="942"/>
                  </a:lnTo>
                  <a:lnTo>
                    <a:pt x="1584" y="881"/>
                  </a:lnTo>
                  <a:lnTo>
                    <a:pt x="1581" y="819"/>
                  </a:lnTo>
                  <a:lnTo>
                    <a:pt x="1573" y="758"/>
                  </a:lnTo>
                  <a:lnTo>
                    <a:pt x="1559" y="698"/>
                  </a:lnTo>
                  <a:lnTo>
                    <a:pt x="1541" y="641"/>
                  </a:lnTo>
                  <a:lnTo>
                    <a:pt x="1518" y="585"/>
                  </a:lnTo>
                  <a:lnTo>
                    <a:pt x="1490" y="532"/>
                  </a:lnTo>
                  <a:lnTo>
                    <a:pt x="1457" y="480"/>
                  </a:lnTo>
                  <a:lnTo>
                    <a:pt x="1420" y="431"/>
                  </a:lnTo>
                  <a:lnTo>
                    <a:pt x="1379" y="385"/>
                  </a:lnTo>
                  <a:lnTo>
                    <a:pt x="1333" y="344"/>
                  </a:lnTo>
                  <a:lnTo>
                    <a:pt x="1284" y="307"/>
                  </a:lnTo>
                  <a:lnTo>
                    <a:pt x="1232" y="274"/>
                  </a:lnTo>
                  <a:lnTo>
                    <a:pt x="1179" y="246"/>
                  </a:lnTo>
                  <a:lnTo>
                    <a:pt x="1122" y="223"/>
                  </a:lnTo>
                  <a:lnTo>
                    <a:pt x="1065" y="205"/>
                  </a:lnTo>
                  <a:lnTo>
                    <a:pt x="1005" y="191"/>
                  </a:lnTo>
                  <a:lnTo>
                    <a:pt x="944" y="184"/>
                  </a:lnTo>
                  <a:lnTo>
                    <a:pt x="882" y="181"/>
                  </a:lnTo>
                  <a:close/>
                  <a:moveTo>
                    <a:pt x="882" y="0"/>
                  </a:moveTo>
                  <a:lnTo>
                    <a:pt x="952" y="3"/>
                  </a:lnTo>
                  <a:lnTo>
                    <a:pt x="1021" y="12"/>
                  </a:lnTo>
                  <a:lnTo>
                    <a:pt x="1089" y="25"/>
                  </a:lnTo>
                  <a:lnTo>
                    <a:pt x="1155" y="44"/>
                  </a:lnTo>
                  <a:lnTo>
                    <a:pt x="1220" y="67"/>
                  </a:lnTo>
                  <a:lnTo>
                    <a:pt x="1282" y="96"/>
                  </a:lnTo>
                  <a:lnTo>
                    <a:pt x="1342" y="130"/>
                  </a:lnTo>
                  <a:lnTo>
                    <a:pt x="1400" y="168"/>
                  </a:lnTo>
                  <a:lnTo>
                    <a:pt x="1454" y="211"/>
                  </a:lnTo>
                  <a:lnTo>
                    <a:pt x="1506" y="258"/>
                  </a:lnTo>
                  <a:lnTo>
                    <a:pt x="1553" y="310"/>
                  </a:lnTo>
                  <a:lnTo>
                    <a:pt x="1597" y="364"/>
                  </a:lnTo>
                  <a:lnTo>
                    <a:pt x="1635" y="421"/>
                  </a:lnTo>
                  <a:lnTo>
                    <a:pt x="1669" y="482"/>
                  </a:lnTo>
                  <a:lnTo>
                    <a:pt x="1698" y="543"/>
                  </a:lnTo>
                  <a:lnTo>
                    <a:pt x="1721" y="608"/>
                  </a:lnTo>
                  <a:lnTo>
                    <a:pt x="1740" y="674"/>
                  </a:lnTo>
                  <a:lnTo>
                    <a:pt x="1753" y="742"/>
                  </a:lnTo>
                  <a:lnTo>
                    <a:pt x="1761" y="811"/>
                  </a:lnTo>
                  <a:lnTo>
                    <a:pt x="1765" y="881"/>
                  </a:lnTo>
                  <a:lnTo>
                    <a:pt x="1761" y="951"/>
                  </a:lnTo>
                  <a:lnTo>
                    <a:pt x="1753" y="1019"/>
                  </a:lnTo>
                  <a:lnTo>
                    <a:pt x="1740" y="1087"/>
                  </a:lnTo>
                  <a:lnTo>
                    <a:pt x="1721" y="1153"/>
                  </a:lnTo>
                  <a:lnTo>
                    <a:pt x="1698" y="1217"/>
                  </a:lnTo>
                  <a:lnTo>
                    <a:pt x="1669" y="1279"/>
                  </a:lnTo>
                  <a:lnTo>
                    <a:pt x="1635" y="1339"/>
                  </a:lnTo>
                  <a:lnTo>
                    <a:pt x="1597" y="1396"/>
                  </a:lnTo>
                  <a:lnTo>
                    <a:pt x="1553" y="1451"/>
                  </a:lnTo>
                  <a:lnTo>
                    <a:pt x="1506" y="1502"/>
                  </a:lnTo>
                  <a:lnTo>
                    <a:pt x="1454" y="1550"/>
                  </a:lnTo>
                  <a:lnTo>
                    <a:pt x="1400" y="1593"/>
                  </a:lnTo>
                  <a:lnTo>
                    <a:pt x="1342" y="1631"/>
                  </a:lnTo>
                  <a:lnTo>
                    <a:pt x="1282" y="1664"/>
                  </a:lnTo>
                  <a:lnTo>
                    <a:pt x="1220" y="1693"/>
                  </a:lnTo>
                  <a:lnTo>
                    <a:pt x="1155" y="1717"/>
                  </a:lnTo>
                  <a:lnTo>
                    <a:pt x="1089" y="1735"/>
                  </a:lnTo>
                  <a:lnTo>
                    <a:pt x="1021" y="1749"/>
                  </a:lnTo>
                  <a:lnTo>
                    <a:pt x="952" y="1758"/>
                  </a:lnTo>
                  <a:lnTo>
                    <a:pt x="882" y="1760"/>
                  </a:lnTo>
                  <a:lnTo>
                    <a:pt x="812" y="1758"/>
                  </a:lnTo>
                  <a:lnTo>
                    <a:pt x="742" y="1749"/>
                  </a:lnTo>
                  <a:lnTo>
                    <a:pt x="674" y="1735"/>
                  </a:lnTo>
                  <a:lnTo>
                    <a:pt x="608" y="1717"/>
                  </a:lnTo>
                  <a:lnTo>
                    <a:pt x="545" y="1693"/>
                  </a:lnTo>
                  <a:lnTo>
                    <a:pt x="482" y="1664"/>
                  </a:lnTo>
                  <a:lnTo>
                    <a:pt x="422" y="1631"/>
                  </a:lnTo>
                  <a:lnTo>
                    <a:pt x="365" y="1593"/>
                  </a:lnTo>
                  <a:lnTo>
                    <a:pt x="310" y="1550"/>
                  </a:lnTo>
                  <a:lnTo>
                    <a:pt x="259" y="1502"/>
                  </a:lnTo>
                  <a:lnTo>
                    <a:pt x="211" y="1451"/>
                  </a:lnTo>
                  <a:lnTo>
                    <a:pt x="167" y="1396"/>
                  </a:lnTo>
                  <a:lnTo>
                    <a:pt x="129" y="1339"/>
                  </a:lnTo>
                  <a:lnTo>
                    <a:pt x="96" y="1279"/>
                  </a:lnTo>
                  <a:lnTo>
                    <a:pt x="67" y="1217"/>
                  </a:lnTo>
                  <a:lnTo>
                    <a:pt x="43" y="1153"/>
                  </a:lnTo>
                  <a:lnTo>
                    <a:pt x="25" y="1087"/>
                  </a:lnTo>
                  <a:lnTo>
                    <a:pt x="11" y="1019"/>
                  </a:lnTo>
                  <a:lnTo>
                    <a:pt x="2" y="951"/>
                  </a:lnTo>
                  <a:lnTo>
                    <a:pt x="0" y="881"/>
                  </a:lnTo>
                  <a:lnTo>
                    <a:pt x="2" y="811"/>
                  </a:lnTo>
                  <a:lnTo>
                    <a:pt x="11" y="742"/>
                  </a:lnTo>
                  <a:lnTo>
                    <a:pt x="25" y="674"/>
                  </a:lnTo>
                  <a:lnTo>
                    <a:pt x="43" y="608"/>
                  </a:lnTo>
                  <a:lnTo>
                    <a:pt x="67" y="543"/>
                  </a:lnTo>
                  <a:lnTo>
                    <a:pt x="96" y="482"/>
                  </a:lnTo>
                  <a:lnTo>
                    <a:pt x="129" y="421"/>
                  </a:lnTo>
                  <a:lnTo>
                    <a:pt x="167" y="364"/>
                  </a:lnTo>
                  <a:lnTo>
                    <a:pt x="211" y="310"/>
                  </a:lnTo>
                  <a:lnTo>
                    <a:pt x="259" y="258"/>
                  </a:lnTo>
                  <a:lnTo>
                    <a:pt x="310" y="211"/>
                  </a:lnTo>
                  <a:lnTo>
                    <a:pt x="365" y="168"/>
                  </a:lnTo>
                  <a:lnTo>
                    <a:pt x="422" y="130"/>
                  </a:lnTo>
                  <a:lnTo>
                    <a:pt x="482" y="96"/>
                  </a:lnTo>
                  <a:lnTo>
                    <a:pt x="545" y="67"/>
                  </a:lnTo>
                  <a:lnTo>
                    <a:pt x="608" y="44"/>
                  </a:lnTo>
                  <a:lnTo>
                    <a:pt x="674" y="25"/>
                  </a:lnTo>
                  <a:lnTo>
                    <a:pt x="742" y="12"/>
                  </a:lnTo>
                  <a:lnTo>
                    <a:pt x="812" y="3"/>
                  </a:lnTo>
                  <a:lnTo>
                    <a:pt x="882"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44" name="Freeform 76"/>
            <p:cNvSpPr/>
            <p:nvPr/>
          </p:nvSpPr>
          <p:spPr bwMode="auto">
            <a:xfrm>
              <a:off x="1900238" y="2060576"/>
              <a:ext cx="115888" cy="114300"/>
            </a:xfrm>
            <a:custGeom>
              <a:avLst/>
              <a:gdLst>
                <a:gd name="T0" fmla="*/ 363 w 726"/>
                <a:gd name="T1" fmla="*/ 0 h 723"/>
                <a:gd name="T2" fmla="*/ 387 w 726"/>
                <a:gd name="T3" fmla="*/ 3 h 723"/>
                <a:gd name="T4" fmla="*/ 409 w 726"/>
                <a:gd name="T5" fmla="*/ 12 h 723"/>
                <a:gd name="T6" fmla="*/ 427 w 726"/>
                <a:gd name="T7" fmla="*/ 26 h 723"/>
                <a:gd name="T8" fmla="*/ 442 w 726"/>
                <a:gd name="T9" fmla="*/ 44 h 723"/>
                <a:gd name="T10" fmla="*/ 450 w 726"/>
                <a:gd name="T11" fmla="*/ 66 h 723"/>
                <a:gd name="T12" fmla="*/ 453 w 726"/>
                <a:gd name="T13" fmla="*/ 90 h 723"/>
                <a:gd name="T14" fmla="*/ 453 w 726"/>
                <a:gd name="T15" fmla="*/ 271 h 723"/>
                <a:gd name="T16" fmla="*/ 635 w 726"/>
                <a:gd name="T17" fmla="*/ 271 h 723"/>
                <a:gd name="T18" fmla="*/ 660 w 726"/>
                <a:gd name="T19" fmla="*/ 275 h 723"/>
                <a:gd name="T20" fmla="*/ 681 w 726"/>
                <a:gd name="T21" fmla="*/ 283 h 723"/>
                <a:gd name="T22" fmla="*/ 699 w 726"/>
                <a:gd name="T23" fmla="*/ 298 h 723"/>
                <a:gd name="T24" fmla="*/ 714 w 726"/>
                <a:gd name="T25" fmla="*/ 316 h 723"/>
                <a:gd name="T26" fmla="*/ 722 w 726"/>
                <a:gd name="T27" fmla="*/ 337 h 723"/>
                <a:gd name="T28" fmla="*/ 726 w 726"/>
                <a:gd name="T29" fmla="*/ 362 h 723"/>
                <a:gd name="T30" fmla="*/ 722 w 726"/>
                <a:gd name="T31" fmla="*/ 385 h 723"/>
                <a:gd name="T32" fmla="*/ 714 w 726"/>
                <a:gd name="T33" fmla="*/ 407 h 723"/>
                <a:gd name="T34" fmla="*/ 699 w 726"/>
                <a:gd name="T35" fmla="*/ 425 h 723"/>
                <a:gd name="T36" fmla="*/ 681 w 726"/>
                <a:gd name="T37" fmla="*/ 439 h 723"/>
                <a:gd name="T38" fmla="*/ 660 w 726"/>
                <a:gd name="T39" fmla="*/ 449 h 723"/>
                <a:gd name="T40" fmla="*/ 635 w 726"/>
                <a:gd name="T41" fmla="*/ 452 h 723"/>
                <a:gd name="T42" fmla="*/ 453 w 726"/>
                <a:gd name="T43" fmla="*/ 452 h 723"/>
                <a:gd name="T44" fmla="*/ 453 w 726"/>
                <a:gd name="T45" fmla="*/ 633 h 723"/>
                <a:gd name="T46" fmla="*/ 450 w 726"/>
                <a:gd name="T47" fmla="*/ 656 h 723"/>
                <a:gd name="T48" fmla="*/ 442 w 726"/>
                <a:gd name="T49" fmla="*/ 679 h 723"/>
                <a:gd name="T50" fmla="*/ 427 w 726"/>
                <a:gd name="T51" fmla="*/ 697 h 723"/>
                <a:gd name="T52" fmla="*/ 409 w 726"/>
                <a:gd name="T53" fmla="*/ 710 h 723"/>
                <a:gd name="T54" fmla="*/ 387 w 726"/>
                <a:gd name="T55" fmla="*/ 720 h 723"/>
                <a:gd name="T56" fmla="*/ 363 w 726"/>
                <a:gd name="T57" fmla="*/ 723 h 723"/>
                <a:gd name="T58" fmla="*/ 339 w 726"/>
                <a:gd name="T59" fmla="*/ 720 h 723"/>
                <a:gd name="T60" fmla="*/ 317 w 726"/>
                <a:gd name="T61" fmla="*/ 710 h 723"/>
                <a:gd name="T62" fmla="*/ 299 w 726"/>
                <a:gd name="T63" fmla="*/ 697 h 723"/>
                <a:gd name="T64" fmla="*/ 285 w 726"/>
                <a:gd name="T65" fmla="*/ 679 h 723"/>
                <a:gd name="T66" fmla="*/ 276 w 726"/>
                <a:gd name="T67" fmla="*/ 656 h 723"/>
                <a:gd name="T68" fmla="*/ 272 w 726"/>
                <a:gd name="T69" fmla="*/ 633 h 723"/>
                <a:gd name="T70" fmla="*/ 272 w 726"/>
                <a:gd name="T71" fmla="*/ 452 h 723"/>
                <a:gd name="T72" fmla="*/ 91 w 726"/>
                <a:gd name="T73" fmla="*/ 452 h 723"/>
                <a:gd name="T74" fmla="*/ 67 w 726"/>
                <a:gd name="T75" fmla="*/ 449 h 723"/>
                <a:gd name="T76" fmla="*/ 45 w 726"/>
                <a:gd name="T77" fmla="*/ 439 h 723"/>
                <a:gd name="T78" fmla="*/ 27 w 726"/>
                <a:gd name="T79" fmla="*/ 425 h 723"/>
                <a:gd name="T80" fmla="*/ 13 w 726"/>
                <a:gd name="T81" fmla="*/ 407 h 723"/>
                <a:gd name="T82" fmla="*/ 3 w 726"/>
                <a:gd name="T83" fmla="*/ 385 h 723"/>
                <a:gd name="T84" fmla="*/ 0 w 726"/>
                <a:gd name="T85" fmla="*/ 362 h 723"/>
                <a:gd name="T86" fmla="*/ 3 w 726"/>
                <a:gd name="T87" fmla="*/ 337 h 723"/>
                <a:gd name="T88" fmla="*/ 13 w 726"/>
                <a:gd name="T89" fmla="*/ 316 h 723"/>
                <a:gd name="T90" fmla="*/ 27 w 726"/>
                <a:gd name="T91" fmla="*/ 298 h 723"/>
                <a:gd name="T92" fmla="*/ 45 w 726"/>
                <a:gd name="T93" fmla="*/ 283 h 723"/>
                <a:gd name="T94" fmla="*/ 67 w 726"/>
                <a:gd name="T95" fmla="*/ 275 h 723"/>
                <a:gd name="T96" fmla="*/ 91 w 726"/>
                <a:gd name="T97" fmla="*/ 271 h 723"/>
                <a:gd name="T98" fmla="*/ 272 w 726"/>
                <a:gd name="T99" fmla="*/ 271 h 723"/>
                <a:gd name="T100" fmla="*/ 272 w 726"/>
                <a:gd name="T101" fmla="*/ 90 h 723"/>
                <a:gd name="T102" fmla="*/ 276 w 726"/>
                <a:gd name="T103" fmla="*/ 66 h 723"/>
                <a:gd name="T104" fmla="*/ 285 w 726"/>
                <a:gd name="T105" fmla="*/ 44 h 723"/>
                <a:gd name="T106" fmla="*/ 299 w 726"/>
                <a:gd name="T107" fmla="*/ 26 h 723"/>
                <a:gd name="T108" fmla="*/ 317 w 726"/>
                <a:gd name="T109" fmla="*/ 12 h 723"/>
                <a:gd name="T110" fmla="*/ 339 w 726"/>
                <a:gd name="T111" fmla="*/ 3 h 723"/>
                <a:gd name="T112" fmla="*/ 363 w 726"/>
                <a:gd name="T113" fmla="*/ 0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6" h="723">
                  <a:moveTo>
                    <a:pt x="363" y="0"/>
                  </a:moveTo>
                  <a:lnTo>
                    <a:pt x="387" y="3"/>
                  </a:lnTo>
                  <a:lnTo>
                    <a:pt x="409" y="12"/>
                  </a:lnTo>
                  <a:lnTo>
                    <a:pt x="427" y="26"/>
                  </a:lnTo>
                  <a:lnTo>
                    <a:pt x="442" y="44"/>
                  </a:lnTo>
                  <a:lnTo>
                    <a:pt x="450" y="66"/>
                  </a:lnTo>
                  <a:lnTo>
                    <a:pt x="453" y="90"/>
                  </a:lnTo>
                  <a:lnTo>
                    <a:pt x="453" y="271"/>
                  </a:lnTo>
                  <a:lnTo>
                    <a:pt x="635" y="271"/>
                  </a:lnTo>
                  <a:lnTo>
                    <a:pt x="660" y="275"/>
                  </a:lnTo>
                  <a:lnTo>
                    <a:pt x="681" y="283"/>
                  </a:lnTo>
                  <a:lnTo>
                    <a:pt x="699" y="298"/>
                  </a:lnTo>
                  <a:lnTo>
                    <a:pt x="714" y="316"/>
                  </a:lnTo>
                  <a:lnTo>
                    <a:pt x="722" y="337"/>
                  </a:lnTo>
                  <a:lnTo>
                    <a:pt x="726" y="362"/>
                  </a:lnTo>
                  <a:lnTo>
                    <a:pt x="722" y="385"/>
                  </a:lnTo>
                  <a:lnTo>
                    <a:pt x="714" y="407"/>
                  </a:lnTo>
                  <a:lnTo>
                    <a:pt x="699" y="425"/>
                  </a:lnTo>
                  <a:lnTo>
                    <a:pt x="681" y="439"/>
                  </a:lnTo>
                  <a:lnTo>
                    <a:pt x="660" y="449"/>
                  </a:lnTo>
                  <a:lnTo>
                    <a:pt x="635" y="452"/>
                  </a:lnTo>
                  <a:lnTo>
                    <a:pt x="453" y="452"/>
                  </a:lnTo>
                  <a:lnTo>
                    <a:pt x="453" y="633"/>
                  </a:lnTo>
                  <a:lnTo>
                    <a:pt x="450" y="656"/>
                  </a:lnTo>
                  <a:lnTo>
                    <a:pt x="442" y="679"/>
                  </a:lnTo>
                  <a:lnTo>
                    <a:pt x="427" y="697"/>
                  </a:lnTo>
                  <a:lnTo>
                    <a:pt x="409" y="710"/>
                  </a:lnTo>
                  <a:lnTo>
                    <a:pt x="387" y="720"/>
                  </a:lnTo>
                  <a:lnTo>
                    <a:pt x="363" y="723"/>
                  </a:lnTo>
                  <a:lnTo>
                    <a:pt x="339" y="720"/>
                  </a:lnTo>
                  <a:lnTo>
                    <a:pt x="317" y="710"/>
                  </a:lnTo>
                  <a:lnTo>
                    <a:pt x="299" y="697"/>
                  </a:lnTo>
                  <a:lnTo>
                    <a:pt x="285" y="679"/>
                  </a:lnTo>
                  <a:lnTo>
                    <a:pt x="276" y="656"/>
                  </a:lnTo>
                  <a:lnTo>
                    <a:pt x="272" y="633"/>
                  </a:lnTo>
                  <a:lnTo>
                    <a:pt x="272" y="452"/>
                  </a:lnTo>
                  <a:lnTo>
                    <a:pt x="91" y="452"/>
                  </a:lnTo>
                  <a:lnTo>
                    <a:pt x="67" y="449"/>
                  </a:lnTo>
                  <a:lnTo>
                    <a:pt x="45" y="439"/>
                  </a:lnTo>
                  <a:lnTo>
                    <a:pt x="27" y="425"/>
                  </a:lnTo>
                  <a:lnTo>
                    <a:pt x="13" y="407"/>
                  </a:lnTo>
                  <a:lnTo>
                    <a:pt x="3" y="385"/>
                  </a:lnTo>
                  <a:lnTo>
                    <a:pt x="0" y="362"/>
                  </a:lnTo>
                  <a:lnTo>
                    <a:pt x="3" y="337"/>
                  </a:lnTo>
                  <a:lnTo>
                    <a:pt x="13" y="316"/>
                  </a:lnTo>
                  <a:lnTo>
                    <a:pt x="27" y="298"/>
                  </a:lnTo>
                  <a:lnTo>
                    <a:pt x="45" y="283"/>
                  </a:lnTo>
                  <a:lnTo>
                    <a:pt x="67" y="275"/>
                  </a:lnTo>
                  <a:lnTo>
                    <a:pt x="91" y="271"/>
                  </a:lnTo>
                  <a:lnTo>
                    <a:pt x="272" y="271"/>
                  </a:lnTo>
                  <a:lnTo>
                    <a:pt x="272" y="90"/>
                  </a:lnTo>
                  <a:lnTo>
                    <a:pt x="276" y="66"/>
                  </a:lnTo>
                  <a:lnTo>
                    <a:pt x="285" y="44"/>
                  </a:lnTo>
                  <a:lnTo>
                    <a:pt x="299" y="26"/>
                  </a:lnTo>
                  <a:lnTo>
                    <a:pt x="317" y="12"/>
                  </a:lnTo>
                  <a:lnTo>
                    <a:pt x="339" y="3"/>
                  </a:lnTo>
                  <a:lnTo>
                    <a:pt x="363"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grpSp>
      <p:grpSp>
        <p:nvGrpSpPr>
          <p:cNvPr id="45" name="Group 29"/>
          <p:cNvGrpSpPr/>
          <p:nvPr/>
        </p:nvGrpSpPr>
        <p:grpSpPr>
          <a:xfrm>
            <a:off x="6213984" y="4549374"/>
            <a:ext cx="555625" cy="557212"/>
            <a:chOff x="7216775" y="2687638"/>
            <a:chExt cx="555625" cy="557212"/>
          </a:xfrm>
          <a:solidFill>
            <a:schemeClr val="tx1">
              <a:lumMod val="75000"/>
              <a:lumOff val="25000"/>
            </a:schemeClr>
          </a:solidFill>
        </p:grpSpPr>
        <p:sp>
          <p:nvSpPr>
            <p:cNvPr id="46" name="Freeform 123"/>
            <p:cNvSpPr>
              <a:spLocks noEditPoints="1"/>
            </p:cNvSpPr>
            <p:nvPr/>
          </p:nvSpPr>
          <p:spPr bwMode="auto">
            <a:xfrm>
              <a:off x="7216775" y="2687638"/>
              <a:ext cx="555625" cy="557212"/>
            </a:xfrm>
            <a:custGeom>
              <a:avLst/>
              <a:gdLst>
                <a:gd name="T0" fmla="*/ 1528 w 3500"/>
                <a:gd name="T1" fmla="*/ 438 h 3510"/>
                <a:gd name="T2" fmla="*/ 1195 w 3500"/>
                <a:gd name="T3" fmla="*/ 616 h 3510"/>
                <a:gd name="T4" fmla="*/ 924 w 3500"/>
                <a:gd name="T5" fmla="*/ 637 h 3510"/>
                <a:gd name="T6" fmla="*/ 512 w 3500"/>
                <a:gd name="T7" fmla="*/ 758 h 3510"/>
                <a:gd name="T8" fmla="*/ 671 w 3500"/>
                <a:gd name="T9" fmla="*/ 1072 h 3510"/>
                <a:gd name="T10" fmla="*/ 505 w 3500"/>
                <a:gd name="T11" fmla="*/ 1473 h 3510"/>
                <a:gd name="T12" fmla="*/ 172 w 3500"/>
                <a:gd name="T13" fmla="*/ 1582 h 3510"/>
                <a:gd name="T14" fmla="*/ 378 w 3500"/>
                <a:gd name="T15" fmla="*/ 1959 h 3510"/>
                <a:gd name="T16" fmla="*/ 555 w 3500"/>
                <a:gd name="T17" fmla="*/ 2168 h 3510"/>
                <a:gd name="T18" fmla="*/ 665 w 3500"/>
                <a:gd name="T19" fmla="*/ 2528 h 3510"/>
                <a:gd name="T20" fmla="*/ 739 w 3500"/>
                <a:gd name="T21" fmla="*/ 2991 h 3510"/>
                <a:gd name="T22" fmla="*/ 1007 w 3500"/>
                <a:gd name="T23" fmla="*/ 2837 h 3510"/>
                <a:gd name="T24" fmla="*/ 1413 w 3500"/>
                <a:gd name="T25" fmla="*/ 2977 h 3510"/>
                <a:gd name="T26" fmla="*/ 1559 w 3500"/>
                <a:gd name="T27" fmla="*/ 3231 h 3510"/>
                <a:gd name="T28" fmla="*/ 1926 w 3500"/>
                <a:gd name="T29" fmla="*/ 3329 h 3510"/>
                <a:gd name="T30" fmla="*/ 2058 w 3500"/>
                <a:gd name="T31" fmla="*/ 2988 h 3510"/>
                <a:gd name="T32" fmla="*/ 2462 w 3500"/>
                <a:gd name="T33" fmla="*/ 2835 h 3510"/>
                <a:gd name="T34" fmla="*/ 2753 w 3500"/>
                <a:gd name="T35" fmla="*/ 2996 h 3510"/>
                <a:gd name="T36" fmla="*/ 2848 w 3500"/>
                <a:gd name="T37" fmla="*/ 2557 h 3510"/>
                <a:gd name="T38" fmla="*/ 2918 w 3500"/>
                <a:gd name="T39" fmla="*/ 2240 h 3510"/>
                <a:gd name="T40" fmla="*/ 3092 w 3500"/>
                <a:gd name="T41" fmla="*/ 1967 h 3510"/>
                <a:gd name="T42" fmla="*/ 3335 w 3500"/>
                <a:gd name="T43" fmla="*/ 1589 h 3510"/>
                <a:gd name="T44" fmla="*/ 3014 w 3500"/>
                <a:gd name="T45" fmla="*/ 1497 h 3510"/>
                <a:gd name="T46" fmla="*/ 2837 w 3500"/>
                <a:gd name="T47" fmla="*/ 1101 h 3510"/>
                <a:gd name="T48" fmla="*/ 2985 w 3500"/>
                <a:gd name="T49" fmla="*/ 767 h 3510"/>
                <a:gd name="T50" fmla="*/ 2656 w 3500"/>
                <a:gd name="T51" fmla="*/ 576 h 3510"/>
                <a:gd name="T52" fmla="*/ 2374 w 3500"/>
                <a:gd name="T53" fmla="*/ 652 h 3510"/>
                <a:gd name="T54" fmla="*/ 1988 w 3500"/>
                <a:gd name="T55" fmla="*/ 465 h 3510"/>
                <a:gd name="T56" fmla="*/ 1907 w 3500"/>
                <a:gd name="T57" fmla="*/ 164 h 3510"/>
                <a:gd name="T58" fmla="*/ 2048 w 3500"/>
                <a:gd name="T59" fmla="*/ 68 h 3510"/>
                <a:gd name="T60" fmla="*/ 2122 w 3500"/>
                <a:gd name="T61" fmla="*/ 370 h 3510"/>
                <a:gd name="T62" fmla="*/ 2469 w 3500"/>
                <a:gd name="T63" fmla="*/ 512 h 3510"/>
                <a:gd name="T64" fmla="*/ 2775 w 3500"/>
                <a:gd name="T65" fmla="*/ 352 h 3510"/>
                <a:gd name="T66" fmla="*/ 3143 w 3500"/>
                <a:gd name="T67" fmla="*/ 699 h 3510"/>
                <a:gd name="T68" fmla="*/ 2994 w 3500"/>
                <a:gd name="T69" fmla="*/ 1026 h 3510"/>
                <a:gd name="T70" fmla="*/ 3128 w 3500"/>
                <a:gd name="T71" fmla="*/ 1378 h 3510"/>
                <a:gd name="T72" fmla="*/ 3406 w 3500"/>
                <a:gd name="T73" fmla="*/ 1437 h 3510"/>
                <a:gd name="T74" fmla="*/ 3497 w 3500"/>
                <a:gd name="T75" fmla="*/ 1945 h 3510"/>
                <a:gd name="T76" fmla="*/ 3244 w 3500"/>
                <a:gd name="T77" fmla="*/ 2108 h 3510"/>
                <a:gd name="T78" fmla="*/ 3069 w 3500"/>
                <a:gd name="T79" fmla="*/ 2303 h 3510"/>
                <a:gd name="T80" fmla="*/ 3132 w 3500"/>
                <a:gd name="T81" fmla="*/ 2671 h 3510"/>
                <a:gd name="T82" fmla="*/ 3098 w 3500"/>
                <a:gd name="T83" fmla="*/ 2885 h 3510"/>
                <a:gd name="T84" fmla="*/ 2690 w 3500"/>
                <a:gd name="T85" fmla="*/ 3152 h 3510"/>
                <a:gd name="T86" fmla="*/ 2377 w 3500"/>
                <a:gd name="T87" fmla="*/ 3042 h 3510"/>
                <a:gd name="T88" fmla="*/ 2116 w 3500"/>
                <a:gd name="T89" fmla="*/ 3153 h 3510"/>
                <a:gd name="T90" fmla="*/ 1971 w 3500"/>
                <a:gd name="T91" fmla="*/ 3498 h 3510"/>
                <a:gd name="T92" fmla="*/ 1452 w 3500"/>
                <a:gd name="T93" fmla="*/ 3442 h 3510"/>
                <a:gd name="T94" fmla="*/ 1378 w 3500"/>
                <a:gd name="T95" fmla="*/ 3140 h 3510"/>
                <a:gd name="T96" fmla="*/ 1031 w 3500"/>
                <a:gd name="T97" fmla="*/ 2998 h 3510"/>
                <a:gd name="T98" fmla="*/ 725 w 3500"/>
                <a:gd name="T99" fmla="*/ 3158 h 3510"/>
                <a:gd name="T100" fmla="*/ 357 w 3500"/>
                <a:gd name="T101" fmla="*/ 2811 h 3510"/>
                <a:gd name="T102" fmla="*/ 506 w 3500"/>
                <a:gd name="T103" fmla="*/ 2484 h 3510"/>
                <a:gd name="T104" fmla="*/ 372 w 3500"/>
                <a:gd name="T105" fmla="*/ 2132 h 3510"/>
                <a:gd name="T106" fmla="*/ 94 w 3500"/>
                <a:gd name="T107" fmla="*/ 2073 h 3510"/>
                <a:gd name="T108" fmla="*/ 3 w 3500"/>
                <a:gd name="T109" fmla="*/ 1565 h 3510"/>
                <a:gd name="T110" fmla="*/ 256 w 3500"/>
                <a:gd name="T111" fmla="*/ 1402 h 3510"/>
                <a:gd name="T112" fmla="*/ 431 w 3500"/>
                <a:gd name="T113" fmla="*/ 1207 h 3510"/>
                <a:gd name="T114" fmla="*/ 368 w 3500"/>
                <a:gd name="T115" fmla="*/ 839 h 3510"/>
                <a:gd name="T116" fmla="*/ 402 w 3500"/>
                <a:gd name="T117" fmla="*/ 625 h 3510"/>
                <a:gd name="T118" fmla="*/ 810 w 3500"/>
                <a:gd name="T119" fmla="*/ 358 h 3510"/>
                <a:gd name="T120" fmla="*/ 1123 w 3500"/>
                <a:gd name="T121" fmla="*/ 468 h 3510"/>
                <a:gd name="T122" fmla="*/ 1384 w 3500"/>
                <a:gd name="T123" fmla="*/ 357 h 3510"/>
                <a:gd name="T124" fmla="*/ 1529 w 3500"/>
                <a:gd name="T125" fmla="*/ 12 h 3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00" h="3510">
                  <a:moveTo>
                    <a:pt x="1593" y="164"/>
                  </a:moveTo>
                  <a:lnTo>
                    <a:pt x="1585" y="166"/>
                  </a:lnTo>
                  <a:lnTo>
                    <a:pt x="1577" y="172"/>
                  </a:lnTo>
                  <a:lnTo>
                    <a:pt x="1574" y="181"/>
                  </a:lnTo>
                  <a:lnTo>
                    <a:pt x="1559" y="280"/>
                  </a:lnTo>
                  <a:lnTo>
                    <a:pt x="1546" y="379"/>
                  </a:lnTo>
                  <a:lnTo>
                    <a:pt x="1539" y="410"/>
                  </a:lnTo>
                  <a:lnTo>
                    <a:pt x="1528" y="438"/>
                  </a:lnTo>
                  <a:lnTo>
                    <a:pt x="1512" y="465"/>
                  </a:lnTo>
                  <a:lnTo>
                    <a:pt x="1492" y="487"/>
                  </a:lnTo>
                  <a:lnTo>
                    <a:pt x="1469" y="506"/>
                  </a:lnTo>
                  <a:lnTo>
                    <a:pt x="1442" y="522"/>
                  </a:lnTo>
                  <a:lnTo>
                    <a:pt x="1413" y="533"/>
                  </a:lnTo>
                  <a:lnTo>
                    <a:pt x="1338" y="556"/>
                  </a:lnTo>
                  <a:lnTo>
                    <a:pt x="1266" y="584"/>
                  </a:lnTo>
                  <a:lnTo>
                    <a:pt x="1195" y="616"/>
                  </a:lnTo>
                  <a:lnTo>
                    <a:pt x="1126" y="652"/>
                  </a:lnTo>
                  <a:lnTo>
                    <a:pt x="1098" y="665"/>
                  </a:lnTo>
                  <a:lnTo>
                    <a:pt x="1069" y="673"/>
                  </a:lnTo>
                  <a:lnTo>
                    <a:pt x="1038" y="675"/>
                  </a:lnTo>
                  <a:lnTo>
                    <a:pt x="1009" y="673"/>
                  </a:lnTo>
                  <a:lnTo>
                    <a:pt x="979" y="667"/>
                  </a:lnTo>
                  <a:lnTo>
                    <a:pt x="950" y="654"/>
                  </a:lnTo>
                  <a:lnTo>
                    <a:pt x="924" y="637"/>
                  </a:lnTo>
                  <a:lnTo>
                    <a:pt x="844" y="576"/>
                  </a:lnTo>
                  <a:lnTo>
                    <a:pt x="765" y="517"/>
                  </a:lnTo>
                  <a:lnTo>
                    <a:pt x="756" y="514"/>
                  </a:lnTo>
                  <a:lnTo>
                    <a:pt x="747" y="514"/>
                  </a:lnTo>
                  <a:lnTo>
                    <a:pt x="739" y="519"/>
                  </a:lnTo>
                  <a:lnTo>
                    <a:pt x="518" y="741"/>
                  </a:lnTo>
                  <a:lnTo>
                    <a:pt x="512" y="749"/>
                  </a:lnTo>
                  <a:lnTo>
                    <a:pt x="512" y="758"/>
                  </a:lnTo>
                  <a:lnTo>
                    <a:pt x="515" y="767"/>
                  </a:lnTo>
                  <a:lnTo>
                    <a:pt x="575" y="847"/>
                  </a:lnTo>
                  <a:lnTo>
                    <a:pt x="635" y="926"/>
                  </a:lnTo>
                  <a:lnTo>
                    <a:pt x="652" y="953"/>
                  </a:lnTo>
                  <a:lnTo>
                    <a:pt x="665" y="982"/>
                  </a:lnTo>
                  <a:lnTo>
                    <a:pt x="671" y="1012"/>
                  </a:lnTo>
                  <a:lnTo>
                    <a:pt x="673" y="1041"/>
                  </a:lnTo>
                  <a:lnTo>
                    <a:pt x="671" y="1072"/>
                  </a:lnTo>
                  <a:lnTo>
                    <a:pt x="663" y="1101"/>
                  </a:lnTo>
                  <a:lnTo>
                    <a:pt x="650" y="1130"/>
                  </a:lnTo>
                  <a:lnTo>
                    <a:pt x="614" y="1199"/>
                  </a:lnTo>
                  <a:lnTo>
                    <a:pt x="582" y="1270"/>
                  </a:lnTo>
                  <a:lnTo>
                    <a:pt x="555" y="1342"/>
                  </a:lnTo>
                  <a:lnTo>
                    <a:pt x="531" y="1417"/>
                  </a:lnTo>
                  <a:lnTo>
                    <a:pt x="521" y="1447"/>
                  </a:lnTo>
                  <a:lnTo>
                    <a:pt x="505" y="1473"/>
                  </a:lnTo>
                  <a:lnTo>
                    <a:pt x="486" y="1497"/>
                  </a:lnTo>
                  <a:lnTo>
                    <a:pt x="463" y="1517"/>
                  </a:lnTo>
                  <a:lnTo>
                    <a:pt x="437" y="1533"/>
                  </a:lnTo>
                  <a:lnTo>
                    <a:pt x="408" y="1543"/>
                  </a:lnTo>
                  <a:lnTo>
                    <a:pt x="378" y="1551"/>
                  </a:lnTo>
                  <a:lnTo>
                    <a:pt x="279" y="1564"/>
                  </a:lnTo>
                  <a:lnTo>
                    <a:pt x="180" y="1578"/>
                  </a:lnTo>
                  <a:lnTo>
                    <a:pt x="172" y="1582"/>
                  </a:lnTo>
                  <a:lnTo>
                    <a:pt x="165" y="1589"/>
                  </a:lnTo>
                  <a:lnTo>
                    <a:pt x="163" y="1599"/>
                  </a:lnTo>
                  <a:lnTo>
                    <a:pt x="163" y="1912"/>
                  </a:lnTo>
                  <a:lnTo>
                    <a:pt x="165" y="1921"/>
                  </a:lnTo>
                  <a:lnTo>
                    <a:pt x="172" y="1928"/>
                  </a:lnTo>
                  <a:lnTo>
                    <a:pt x="180" y="1932"/>
                  </a:lnTo>
                  <a:lnTo>
                    <a:pt x="279" y="1946"/>
                  </a:lnTo>
                  <a:lnTo>
                    <a:pt x="378" y="1959"/>
                  </a:lnTo>
                  <a:lnTo>
                    <a:pt x="408" y="1967"/>
                  </a:lnTo>
                  <a:lnTo>
                    <a:pt x="437" y="1977"/>
                  </a:lnTo>
                  <a:lnTo>
                    <a:pt x="463" y="1993"/>
                  </a:lnTo>
                  <a:lnTo>
                    <a:pt x="486" y="2013"/>
                  </a:lnTo>
                  <a:lnTo>
                    <a:pt x="505" y="2037"/>
                  </a:lnTo>
                  <a:lnTo>
                    <a:pt x="521" y="2063"/>
                  </a:lnTo>
                  <a:lnTo>
                    <a:pt x="531" y="2093"/>
                  </a:lnTo>
                  <a:lnTo>
                    <a:pt x="555" y="2168"/>
                  </a:lnTo>
                  <a:lnTo>
                    <a:pt x="582" y="2240"/>
                  </a:lnTo>
                  <a:lnTo>
                    <a:pt x="614" y="2311"/>
                  </a:lnTo>
                  <a:lnTo>
                    <a:pt x="650" y="2380"/>
                  </a:lnTo>
                  <a:lnTo>
                    <a:pt x="663" y="2409"/>
                  </a:lnTo>
                  <a:lnTo>
                    <a:pt x="671" y="2438"/>
                  </a:lnTo>
                  <a:lnTo>
                    <a:pt x="673" y="2469"/>
                  </a:lnTo>
                  <a:lnTo>
                    <a:pt x="671" y="2498"/>
                  </a:lnTo>
                  <a:lnTo>
                    <a:pt x="665" y="2528"/>
                  </a:lnTo>
                  <a:lnTo>
                    <a:pt x="652" y="2557"/>
                  </a:lnTo>
                  <a:lnTo>
                    <a:pt x="635" y="2584"/>
                  </a:lnTo>
                  <a:lnTo>
                    <a:pt x="575" y="2663"/>
                  </a:lnTo>
                  <a:lnTo>
                    <a:pt x="515" y="2743"/>
                  </a:lnTo>
                  <a:lnTo>
                    <a:pt x="512" y="2752"/>
                  </a:lnTo>
                  <a:lnTo>
                    <a:pt x="512" y="2761"/>
                  </a:lnTo>
                  <a:lnTo>
                    <a:pt x="518" y="2769"/>
                  </a:lnTo>
                  <a:lnTo>
                    <a:pt x="739" y="2991"/>
                  </a:lnTo>
                  <a:lnTo>
                    <a:pt x="747" y="2996"/>
                  </a:lnTo>
                  <a:lnTo>
                    <a:pt x="756" y="2997"/>
                  </a:lnTo>
                  <a:lnTo>
                    <a:pt x="765" y="2993"/>
                  </a:lnTo>
                  <a:lnTo>
                    <a:pt x="844" y="2934"/>
                  </a:lnTo>
                  <a:lnTo>
                    <a:pt x="924" y="2873"/>
                  </a:lnTo>
                  <a:lnTo>
                    <a:pt x="950" y="2856"/>
                  </a:lnTo>
                  <a:lnTo>
                    <a:pt x="978" y="2844"/>
                  </a:lnTo>
                  <a:lnTo>
                    <a:pt x="1007" y="2837"/>
                  </a:lnTo>
                  <a:lnTo>
                    <a:pt x="1036" y="2835"/>
                  </a:lnTo>
                  <a:lnTo>
                    <a:pt x="1067" y="2837"/>
                  </a:lnTo>
                  <a:lnTo>
                    <a:pt x="1098" y="2845"/>
                  </a:lnTo>
                  <a:lnTo>
                    <a:pt x="1126" y="2858"/>
                  </a:lnTo>
                  <a:lnTo>
                    <a:pt x="1195" y="2894"/>
                  </a:lnTo>
                  <a:lnTo>
                    <a:pt x="1266" y="2926"/>
                  </a:lnTo>
                  <a:lnTo>
                    <a:pt x="1338" y="2954"/>
                  </a:lnTo>
                  <a:lnTo>
                    <a:pt x="1413" y="2977"/>
                  </a:lnTo>
                  <a:lnTo>
                    <a:pt x="1442" y="2988"/>
                  </a:lnTo>
                  <a:lnTo>
                    <a:pt x="1469" y="3004"/>
                  </a:lnTo>
                  <a:lnTo>
                    <a:pt x="1492" y="3023"/>
                  </a:lnTo>
                  <a:lnTo>
                    <a:pt x="1512" y="3045"/>
                  </a:lnTo>
                  <a:lnTo>
                    <a:pt x="1528" y="3072"/>
                  </a:lnTo>
                  <a:lnTo>
                    <a:pt x="1539" y="3101"/>
                  </a:lnTo>
                  <a:lnTo>
                    <a:pt x="1546" y="3131"/>
                  </a:lnTo>
                  <a:lnTo>
                    <a:pt x="1559" y="3231"/>
                  </a:lnTo>
                  <a:lnTo>
                    <a:pt x="1574" y="3329"/>
                  </a:lnTo>
                  <a:lnTo>
                    <a:pt x="1577" y="3338"/>
                  </a:lnTo>
                  <a:lnTo>
                    <a:pt x="1585" y="3344"/>
                  </a:lnTo>
                  <a:lnTo>
                    <a:pt x="1593" y="3346"/>
                  </a:lnTo>
                  <a:lnTo>
                    <a:pt x="1907" y="3346"/>
                  </a:lnTo>
                  <a:lnTo>
                    <a:pt x="1915" y="3344"/>
                  </a:lnTo>
                  <a:lnTo>
                    <a:pt x="1923" y="3338"/>
                  </a:lnTo>
                  <a:lnTo>
                    <a:pt x="1926" y="3329"/>
                  </a:lnTo>
                  <a:lnTo>
                    <a:pt x="1941" y="3230"/>
                  </a:lnTo>
                  <a:lnTo>
                    <a:pt x="1954" y="3131"/>
                  </a:lnTo>
                  <a:lnTo>
                    <a:pt x="1961" y="3101"/>
                  </a:lnTo>
                  <a:lnTo>
                    <a:pt x="1972" y="3072"/>
                  </a:lnTo>
                  <a:lnTo>
                    <a:pt x="1988" y="3045"/>
                  </a:lnTo>
                  <a:lnTo>
                    <a:pt x="2008" y="3023"/>
                  </a:lnTo>
                  <a:lnTo>
                    <a:pt x="2031" y="3004"/>
                  </a:lnTo>
                  <a:lnTo>
                    <a:pt x="2058" y="2988"/>
                  </a:lnTo>
                  <a:lnTo>
                    <a:pt x="2087" y="2977"/>
                  </a:lnTo>
                  <a:lnTo>
                    <a:pt x="2162" y="2954"/>
                  </a:lnTo>
                  <a:lnTo>
                    <a:pt x="2234" y="2926"/>
                  </a:lnTo>
                  <a:lnTo>
                    <a:pt x="2305" y="2894"/>
                  </a:lnTo>
                  <a:lnTo>
                    <a:pt x="2374" y="2858"/>
                  </a:lnTo>
                  <a:lnTo>
                    <a:pt x="2402" y="2845"/>
                  </a:lnTo>
                  <a:lnTo>
                    <a:pt x="2431" y="2837"/>
                  </a:lnTo>
                  <a:lnTo>
                    <a:pt x="2462" y="2835"/>
                  </a:lnTo>
                  <a:lnTo>
                    <a:pt x="2491" y="2837"/>
                  </a:lnTo>
                  <a:lnTo>
                    <a:pt x="2521" y="2843"/>
                  </a:lnTo>
                  <a:lnTo>
                    <a:pt x="2550" y="2856"/>
                  </a:lnTo>
                  <a:lnTo>
                    <a:pt x="2576" y="2873"/>
                  </a:lnTo>
                  <a:lnTo>
                    <a:pt x="2656" y="2934"/>
                  </a:lnTo>
                  <a:lnTo>
                    <a:pt x="2735" y="2993"/>
                  </a:lnTo>
                  <a:lnTo>
                    <a:pt x="2744" y="2997"/>
                  </a:lnTo>
                  <a:lnTo>
                    <a:pt x="2753" y="2996"/>
                  </a:lnTo>
                  <a:lnTo>
                    <a:pt x="2761" y="2991"/>
                  </a:lnTo>
                  <a:lnTo>
                    <a:pt x="2982" y="2769"/>
                  </a:lnTo>
                  <a:lnTo>
                    <a:pt x="2988" y="2761"/>
                  </a:lnTo>
                  <a:lnTo>
                    <a:pt x="2988" y="2752"/>
                  </a:lnTo>
                  <a:lnTo>
                    <a:pt x="2985" y="2743"/>
                  </a:lnTo>
                  <a:lnTo>
                    <a:pt x="2925" y="2663"/>
                  </a:lnTo>
                  <a:lnTo>
                    <a:pt x="2865" y="2584"/>
                  </a:lnTo>
                  <a:lnTo>
                    <a:pt x="2848" y="2557"/>
                  </a:lnTo>
                  <a:lnTo>
                    <a:pt x="2835" y="2528"/>
                  </a:lnTo>
                  <a:lnTo>
                    <a:pt x="2829" y="2498"/>
                  </a:lnTo>
                  <a:lnTo>
                    <a:pt x="2827" y="2469"/>
                  </a:lnTo>
                  <a:lnTo>
                    <a:pt x="2829" y="2438"/>
                  </a:lnTo>
                  <a:lnTo>
                    <a:pt x="2837" y="2409"/>
                  </a:lnTo>
                  <a:lnTo>
                    <a:pt x="2850" y="2380"/>
                  </a:lnTo>
                  <a:lnTo>
                    <a:pt x="2886" y="2311"/>
                  </a:lnTo>
                  <a:lnTo>
                    <a:pt x="2918" y="2240"/>
                  </a:lnTo>
                  <a:lnTo>
                    <a:pt x="2945" y="2168"/>
                  </a:lnTo>
                  <a:lnTo>
                    <a:pt x="2969" y="2093"/>
                  </a:lnTo>
                  <a:lnTo>
                    <a:pt x="2979" y="2063"/>
                  </a:lnTo>
                  <a:lnTo>
                    <a:pt x="2995" y="2037"/>
                  </a:lnTo>
                  <a:lnTo>
                    <a:pt x="3014" y="2013"/>
                  </a:lnTo>
                  <a:lnTo>
                    <a:pt x="3037" y="1993"/>
                  </a:lnTo>
                  <a:lnTo>
                    <a:pt x="3063" y="1977"/>
                  </a:lnTo>
                  <a:lnTo>
                    <a:pt x="3092" y="1967"/>
                  </a:lnTo>
                  <a:lnTo>
                    <a:pt x="3122" y="1959"/>
                  </a:lnTo>
                  <a:lnTo>
                    <a:pt x="3221" y="1946"/>
                  </a:lnTo>
                  <a:lnTo>
                    <a:pt x="3320" y="1932"/>
                  </a:lnTo>
                  <a:lnTo>
                    <a:pt x="3328" y="1928"/>
                  </a:lnTo>
                  <a:lnTo>
                    <a:pt x="3335" y="1921"/>
                  </a:lnTo>
                  <a:lnTo>
                    <a:pt x="3337" y="1912"/>
                  </a:lnTo>
                  <a:lnTo>
                    <a:pt x="3337" y="1598"/>
                  </a:lnTo>
                  <a:lnTo>
                    <a:pt x="3335" y="1589"/>
                  </a:lnTo>
                  <a:lnTo>
                    <a:pt x="3328" y="1582"/>
                  </a:lnTo>
                  <a:lnTo>
                    <a:pt x="3320" y="1578"/>
                  </a:lnTo>
                  <a:lnTo>
                    <a:pt x="3221" y="1564"/>
                  </a:lnTo>
                  <a:lnTo>
                    <a:pt x="3122" y="1551"/>
                  </a:lnTo>
                  <a:lnTo>
                    <a:pt x="3092" y="1543"/>
                  </a:lnTo>
                  <a:lnTo>
                    <a:pt x="3063" y="1533"/>
                  </a:lnTo>
                  <a:lnTo>
                    <a:pt x="3037" y="1517"/>
                  </a:lnTo>
                  <a:lnTo>
                    <a:pt x="3014" y="1497"/>
                  </a:lnTo>
                  <a:lnTo>
                    <a:pt x="2995" y="1473"/>
                  </a:lnTo>
                  <a:lnTo>
                    <a:pt x="2979" y="1447"/>
                  </a:lnTo>
                  <a:lnTo>
                    <a:pt x="2969" y="1417"/>
                  </a:lnTo>
                  <a:lnTo>
                    <a:pt x="2945" y="1342"/>
                  </a:lnTo>
                  <a:lnTo>
                    <a:pt x="2918" y="1270"/>
                  </a:lnTo>
                  <a:lnTo>
                    <a:pt x="2886" y="1199"/>
                  </a:lnTo>
                  <a:lnTo>
                    <a:pt x="2850" y="1130"/>
                  </a:lnTo>
                  <a:lnTo>
                    <a:pt x="2837" y="1101"/>
                  </a:lnTo>
                  <a:lnTo>
                    <a:pt x="2829" y="1072"/>
                  </a:lnTo>
                  <a:lnTo>
                    <a:pt x="2827" y="1041"/>
                  </a:lnTo>
                  <a:lnTo>
                    <a:pt x="2829" y="1012"/>
                  </a:lnTo>
                  <a:lnTo>
                    <a:pt x="2835" y="982"/>
                  </a:lnTo>
                  <a:lnTo>
                    <a:pt x="2848" y="953"/>
                  </a:lnTo>
                  <a:lnTo>
                    <a:pt x="2865" y="926"/>
                  </a:lnTo>
                  <a:lnTo>
                    <a:pt x="2925" y="847"/>
                  </a:lnTo>
                  <a:lnTo>
                    <a:pt x="2985" y="767"/>
                  </a:lnTo>
                  <a:lnTo>
                    <a:pt x="2988" y="758"/>
                  </a:lnTo>
                  <a:lnTo>
                    <a:pt x="2988" y="749"/>
                  </a:lnTo>
                  <a:lnTo>
                    <a:pt x="2982" y="741"/>
                  </a:lnTo>
                  <a:lnTo>
                    <a:pt x="2761" y="519"/>
                  </a:lnTo>
                  <a:lnTo>
                    <a:pt x="2753" y="514"/>
                  </a:lnTo>
                  <a:lnTo>
                    <a:pt x="2744" y="514"/>
                  </a:lnTo>
                  <a:lnTo>
                    <a:pt x="2735" y="517"/>
                  </a:lnTo>
                  <a:lnTo>
                    <a:pt x="2656" y="576"/>
                  </a:lnTo>
                  <a:lnTo>
                    <a:pt x="2576" y="637"/>
                  </a:lnTo>
                  <a:lnTo>
                    <a:pt x="2550" y="654"/>
                  </a:lnTo>
                  <a:lnTo>
                    <a:pt x="2521" y="667"/>
                  </a:lnTo>
                  <a:lnTo>
                    <a:pt x="2491" y="673"/>
                  </a:lnTo>
                  <a:lnTo>
                    <a:pt x="2462" y="675"/>
                  </a:lnTo>
                  <a:lnTo>
                    <a:pt x="2431" y="673"/>
                  </a:lnTo>
                  <a:lnTo>
                    <a:pt x="2402" y="665"/>
                  </a:lnTo>
                  <a:lnTo>
                    <a:pt x="2374" y="652"/>
                  </a:lnTo>
                  <a:lnTo>
                    <a:pt x="2305" y="616"/>
                  </a:lnTo>
                  <a:lnTo>
                    <a:pt x="2234" y="584"/>
                  </a:lnTo>
                  <a:lnTo>
                    <a:pt x="2162" y="556"/>
                  </a:lnTo>
                  <a:lnTo>
                    <a:pt x="2087" y="533"/>
                  </a:lnTo>
                  <a:lnTo>
                    <a:pt x="2058" y="522"/>
                  </a:lnTo>
                  <a:lnTo>
                    <a:pt x="2031" y="506"/>
                  </a:lnTo>
                  <a:lnTo>
                    <a:pt x="2008" y="487"/>
                  </a:lnTo>
                  <a:lnTo>
                    <a:pt x="1988" y="465"/>
                  </a:lnTo>
                  <a:lnTo>
                    <a:pt x="1972" y="438"/>
                  </a:lnTo>
                  <a:lnTo>
                    <a:pt x="1961" y="410"/>
                  </a:lnTo>
                  <a:lnTo>
                    <a:pt x="1954" y="379"/>
                  </a:lnTo>
                  <a:lnTo>
                    <a:pt x="1941" y="280"/>
                  </a:lnTo>
                  <a:lnTo>
                    <a:pt x="1926" y="181"/>
                  </a:lnTo>
                  <a:lnTo>
                    <a:pt x="1923" y="172"/>
                  </a:lnTo>
                  <a:lnTo>
                    <a:pt x="1915" y="166"/>
                  </a:lnTo>
                  <a:lnTo>
                    <a:pt x="1907" y="164"/>
                  </a:lnTo>
                  <a:lnTo>
                    <a:pt x="1593" y="164"/>
                  </a:lnTo>
                  <a:close/>
                  <a:moveTo>
                    <a:pt x="1593" y="0"/>
                  </a:moveTo>
                  <a:lnTo>
                    <a:pt x="1907" y="0"/>
                  </a:lnTo>
                  <a:lnTo>
                    <a:pt x="1940" y="3"/>
                  </a:lnTo>
                  <a:lnTo>
                    <a:pt x="1971" y="12"/>
                  </a:lnTo>
                  <a:lnTo>
                    <a:pt x="2000" y="26"/>
                  </a:lnTo>
                  <a:lnTo>
                    <a:pt x="2026" y="45"/>
                  </a:lnTo>
                  <a:lnTo>
                    <a:pt x="2048" y="68"/>
                  </a:lnTo>
                  <a:lnTo>
                    <a:pt x="2067" y="95"/>
                  </a:lnTo>
                  <a:lnTo>
                    <a:pt x="2080" y="124"/>
                  </a:lnTo>
                  <a:lnTo>
                    <a:pt x="2088" y="156"/>
                  </a:lnTo>
                  <a:lnTo>
                    <a:pt x="2102" y="256"/>
                  </a:lnTo>
                  <a:lnTo>
                    <a:pt x="2116" y="357"/>
                  </a:lnTo>
                  <a:lnTo>
                    <a:pt x="2117" y="363"/>
                  </a:lnTo>
                  <a:lnTo>
                    <a:pt x="2119" y="367"/>
                  </a:lnTo>
                  <a:lnTo>
                    <a:pt x="2122" y="370"/>
                  </a:lnTo>
                  <a:lnTo>
                    <a:pt x="2125" y="373"/>
                  </a:lnTo>
                  <a:lnTo>
                    <a:pt x="2130" y="374"/>
                  </a:lnTo>
                  <a:lnTo>
                    <a:pt x="2215" y="401"/>
                  </a:lnTo>
                  <a:lnTo>
                    <a:pt x="2296" y="432"/>
                  </a:lnTo>
                  <a:lnTo>
                    <a:pt x="2377" y="468"/>
                  </a:lnTo>
                  <a:lnTo>
                    <a:pt x="2454" y="509"/>
                  </a:lnTo>
                  <a:lnTo>
                    <a:pt x="2462" y="512"/>
                  </a:lnTo>
                  <a:lnTo>
                    <a:pt x="2469" y="512"/>
                  </a:lnTo>
                  <a:lnTo>
                    <a:pt x="2477" y="507"/>
                  </a:lnTo>
                  <a:lnTo>
                    <a:pt x="2557" y="446"/>
                  </a:lnTo>
                  <a:lnTo>
                    <a:pt x="2638" y="385"/>
                  </a:lnTo>
                  <a:lnTo>
                    <a:pt x="2663" y="369"/>
                  </a:lnTo>
                  <a:lnTo>
                    <a:pt x="2690" y="358"/>
                  </a:lnTo>
                  <a:lnTo>
                    <a:pt x="2718" y="352"/>
                  </a:lnTo>
                  <a:lnTo>
                    <a:pt x="2746" y="350"/>
                  </a:lnTo>
                  <a:lnTo>
                    <a:pt x="2775" y="352"/>
                  </a:lnTo>
                  <a:lnTo>
                    <a:pt x="2803" y="358"/>
                  </a:lnTo>
                  <a:lnTo>
                    <a:pt x="2830" y="369"/>
                  </a:lnTo>
                  <a:lnTo>
                    <a:pt x="2854" y="384"/>
                  </a:lnTo>
                  <a:lnTo>
                    <a:pt x="2876" y="403"/>
                  </a:lnTo>
                  <a:lnTo>
                    <a:pt x="3098" y="625"/>
                  </a:lnTo>
                  <a:lnTo>
                    <a:pt x="3117" y="648"/>
                  </a:lnTo>
                  <a:lnTo>
                    <a:pt x="3132" y="672"/>
                  </a:lnTo>
                  <a:lnTo>
                    <a:pt x="3143" y="699"/>
                  </a:lnTo>
                  <a:lnTo>
                    <a:pt x="3149" y="728"/>
                  </a:lnTo>
                  <a:lnTo>
                    <a:pt x="3151" y="756"/>
                  </a:lnTo>
                  <a:lnTo>
                    <a:pt x="3149" y="784"/>
                  </a:lnTo>
                  <a:lnTo>
                    <a:pt x="3143" y="813"/>
                  </a:lnTo>
                  <a:lnTo>
                    <a:pt x="3132" y="839"/>
                  </a:lnTo>
                  <a:lnTo>
                    <a:pt x="3116" y="865"/>
                  </a:lnTo>
                  <a:lnTo>
                    <a:pt x="3056" y="946"/>
                  </a:lnTo>
                  <a:lnTo>
                    <a:pt x="2994" y="1026"/>
                  </a:lnTo>
                  <a:lnTo>
                    <a:pt x="2990" y="1034"/>
                  </a:lnTo>
                  <a:lnTo>
                    <a:pt x="2990" y="1041"/>
                  </a:lnTo>
                  <a:lnTo>
                    <a:pt x="2992" y="1049"/>
                  </a:lnTo>
                  <a:lnTo>
                    <a:pt x="3033" y="1126"/>
                  </a:lnTo>
                  <a:lnTo>
                    <a:pt x="3069" y="1207"/>
                  </a:lnTo>
                  <a:lnTo>
                    <a:pt x="3100" y="1289"/>
                  </a:lnTo>
                  <a:lnTo>
                    <a:pt x="3127" y="1374"/>
                  </a:lnTo>
                  <a:lnTo>
                    <a:pt x="3128" y="1378"/>
                  </a:lnTo>
                  <a:lnTo>
                    <a:pt x="3131" y="1382"/>
                  </a:lnTo>
                  <a:lnTo>
                    <a:pt x="3134" y="1385"/>
                  </a:lnTo>
                  <a:lnTo>
                    <a:pt x="3138" y="1387"/>
                  </a:lnTo>
                  <a:lnTo>
                    <a:pt x="3144" y="1388"/>
                  </a:lnTo>
                  <a:lnTo>
                    <a:pt x="3244" y="1402"/>
                  </a:lnTo>
                  <a:lnTo>
                    <a:pt x="3344" y="1416"/>
                  </a:lnTo>
                  <a:lnTo>
                    <a:pt x="3376" y="1424"/>
                  </a:lnTo>
                  <a:lnTo>
                    <a:pt x="3406" y="1437"/>
                  </a:lnTo>
                  <a:lnTo>
                    <a:pt x="3432" y="1456"/>
                  </a:lnTo>
                  <a:lnTo>
                    <a:pt x="3455" y="1478"/>
                  </a:lnTo>
                  <a:lnTo>
                    <a:pt x="3475" y="1504"/>
                  </a:lnTo>
                  <a:lnTo>
                    <a:pt x="3488" y="1534"/>
                  </a:lnTo>
                  <a:lnTo>
                    <a:pt x="3497" y="1565"/>
                  </a:lnTo>
                  <a:lnTo>
                    <a:pt x="3500" y="1598"/>
                  </a:lnTo>
                  <a:lnTo>
                    <a:pt x="3500" y="1912"/>
                  </a:lnTo>
                  <a:lnTo>
                    <a:pt x="3497" y="1945"/>
                  </a:lnTo>
                  <a:lnTo>
                    <a:pt x="3488" y="1976"/>
                  </a:lnTo>
                  <a:lnTo>
                    <a:pt x="3475" y="2006"/>
                  </a:lnTo>
                  <a:lnTo>
                    <a:pt x="3455" y="2032"/>
                  </a:lnTo>
                  <a:lnTo>
                    <a:pt x="3432" y="2054"/>
                  </a:lnTo>
                  <a:lnTo>
                    <a:pt x="3406" y="2073"/>
                  </a:lnTo>
                  <a:lnTo>
                    <a:pt x="3376" y="2086"/>
                  </a:lnTo>
                  <a:lnTo>
                    <a:pt x="3344" y="2094"/>
                  </a:lnTo>
                  <a:lnTo>
                    <a:pt x="3244" y="2108"/>
                  </a:lnTo>
                  <a:lnTo>
                    <a:pt x="3144" y="2122"/>
                  </a:lnTo>
                  <a:lnTo>
                    <a:pt x="3138" y="2123"/>
                  </a:lnTo>
                  <a:lnTo>
                    <a:pt x="3134" y="2125"/>
                  </a:lnTo>
                  <a:lnTo>
                    <a:pt x="3131" y="2128"/>
                  </a:lnTo>
                  <a:lnTo>
                    <a:pt x="3128" y="2132"/>
                  </a:lnTo>
                  <a:lnTo>
                    <a:pt x="3127" y="2136"/>
                  </a:lnTo>
                  <a:lnTo>
                    <a:pt x="3100" y="2221"/>
                  </a:lnTo>
                  <a:lnTo>
                    <a:pt x="3069" y="2303"/>
                  </a:lnTo>
                  <a:lnTo>
                    <a:pt x="3033" y="2384"/>
                  </a:lnTo>
                  <a:lnTo>
                    <a:pt x="2992" y="2461"/>
                  </a:lnTo>
                  <a:lnTo>
                    <a:pt x="2990" y="2469"/>
                  </a:lnTo>
                  <a:lnTo>
                    <a:pt x="2990" y="2476"/>
                  </a:lnTo>
                  <a:lnTo>
                    <a:pt x="2994" y="2484"/>
                  </a:lnTo>
                  <a:lnTo>
                    <a:pt x="3056" y="2564"/>
                  </a:lnTo>
                  <a:lnTo>
                    <a:pt x="3116" y="2645"/>
                  </a:lnTo>
                  <a:lnTo>
                    <a:pt x="3132" y="2671"/>
                  </a:lnTo>
                  <a:lnTo>
                    <a:pt x="3143" y="2697"/>
                  </a:lnTo>
                  <a:lnTo>
                    <a:pt x="3149" y="2726"/>
                  </a:lnTo>
                  <a:lnTo>
                    <a:pt x="3151" y="2754"/>
                  </a:lnTo>
                  <a:lnTo>
                    <a:pt x="3149" y="2782"/>
                  </a:lnTo>
                  <a:lnTo>
                    <a:pt x="3143" y="2810"/>
                  </a:lnTo>
                  <a:lnTo>
                    <a:pt x="3132" y="2838"/>
                  </a:lnTo>
                  <a:lnTo>
                    <a:pt x="3117" y="2862"/>
                  </a:lnTo>
                  <a:lnTo>
                    <a:pt x="3098" y="2885"/>
                  </a:lnTo>
                  <a:lnTo>
                    <a:pt x="2876" y="3107"/>
                  </a:lnTo>
                  <a:lnTo>
                    <a:pt x="2854" y="3126"/>
                  </a:lnTo>
                  <a:lnTo>
                    <a:pt x="2830" y="3141"/>
                  </a:lnTo>
                  <a:lnTo>
                    <a:pt x="2802" y="3152"/>
                  </a:lnTo>
                  <a:lnTo>
                    <a:pt x="2775" y="3158"/>
                  </a:lnTo>
                  <a:lnTo>
                    <a:pt x="2746" y="3160"/>
                  </a:lnTo>
                  <a:lnTo>
                    <a:pt x="2718" y="3158"/>
                  </a:lnTo>
                  <a:lnTo>
                    <a:pt x="2690" y="3152"/>
                  </a:lnTo>
                  <a:lnTo>
                    <a:pt x="2663" y="3141"/>
                  </a:lnTo>
                  <a:lnTo>
                    <a:pt x="2638" y="3125"/>
                  </a:lnTo>
                  <a:lnTo>
                    <a:pt x="2557" y="3064"/>
                  </a:lnTo>
                  <a:lnTo>
                    <a:pt x="2477" y="3003"/>
                  </a:lnTo>
                  <a:lnTo>
                    <a:pt x="2469" y="2998"/>
                  </a:lnTo>
                  <a:lnTo>
                    <a:pt x="2462" y="2998"/>
                  </a:lnTo>
                  <a:lnTo>
                    <a:pt x="2454" y="3001"/>
                  </a:lnTo>
                  <a:lnTo>
                    <a:pt x="2377" y="3042"/>
                  </a:lnTo>
                  <a:lnTo>
                    <a:pt x="2296" y="3078"/>
                  </a:lnTo>
                  <a:lnTo>
                    <a:pt x="2215" y="3109"/>
                  </a:lnTo>
                  <a:lnTo>
                    <a:pt x="2130" y="3136"/>
                  </a:lnTo>
                  <a:lnTo>
                    <a:pt x="2125" y="3137"/>
                  </a:lnTo>
                  <a:lnTo>
                    <a:pt x="2122" y="3140"/>
                  </a:lnTo>
                  <a:lnTo>
                    <a:pt x="2119" y="3143"/>
                  </a:lnTo>
                  <a:lnTo>
                    <a:pt x="2117" y="3147"/>
                  </a:lnTo>
                  <a:lnTo>
                    <a:pt x="2116" y="3153"/>
                  </a:lnTo>
                  <a:lnTo>
                    <a:pt x="2102" y="3254"/>
                  </a:lnTo>
                  <a:lnTo>
                    <a:pt x="2088" y="3354"/>
                  </a:lnTo>
                  <a:lnTo>
                    <a:pt x="2080" y="3386"/>
                  </a:lnTo>
                  <a:lnTo>
                    <a:pt x="2067" y="3415"/>
                  </a:lnTo>
                  <a:lnTo>
                    <a:pt x="2048" y="3442"/>
                  </a:lnTo>
                  <a:lnTo>
                    <a:pt x="2026" y="3465"/>
                  </a:lnTo>
                  <a:lnTo>
                    <a:pt x="2000" y="3484"/>
                  </a:lnTo>
                  <a:lnTo>
                    <a:pt x="1971" y="3498"/>
                  </a:lnTo>
                  <a:lnTo>
                    <a:pt x="1940" y="3507"/>
                  </a:lnTo>
                  <a:lnTo>
                    <a:pt x="1907" y="3510"/>
                  </a:lnTo>
                  <a:lnTo>
                    <a:pt x="1593" y="3510"/>
                  </a:lnTo>
                  <a:lnTo>
                    <a:pt x="1560" y="3507"/>
                  </a:lnTo>
                  <a:lnTo>
                    <a:pt x="1529" y="3498"/>
                  </a:lnTo>
                  <a:lnTo>
                    <a:pt x="1500" y="3484"/>
                  </a:lnTo>
                  <a:lnTo>
                    <a:pt x="1474" y="3465"/>
                  </a:lnTo>
                  <a:lnTo>
                    <a:pt x="1452" y="3442"/>
                  </a:lnTo>
                  <a:lnTo>
                    <a:pt x="1433" y="3415"/>
                  </a:lnTo>
                  <a:lnTo>
                    <a:pt x="1420" y="3386"/>
                  </a:lnTo>
                  <a:lnTo>
                    <a:pt x="1412" y="3354"/>
                  </a:lnTo>
                  <a:lnTo>
                    <a:pt x="1398" y="3254"/>
                  </a:lnTo>
                  <a:lnTo>
                    <a:pt x="1384" y="3153"/>
                  </a:lnTo>
                  <a:lnTo>
                    <a:pt x="1383" y="3147"/>
                  </a:lnTo>
                  <a:lnTo>
                    <a:pt x="1381" y="3143"/>
                  </a:lnTo>
                  <a:lnTo>
                    <a:pt x="1378" y="3140"/>
                  </a:lnTo>
                  <a:lnTo>
                    <a:pt x="1375" y="3137"/>
                  </a:lnTo>
                  <a:lnTo>
                    <a:pt x="1370" y="3136"/>
                  </a:lnTo>
                  <a:lnTo>
                    <a:pt x="1285" y="3109"/>
                  </a:lnTo>
                  <a:lnTo>
                    <a:pt x="1204" y="3078"/>
                  </a:lnTo>
                  <a:lnTo>
                    <a:pt x="1123" y="3042"/>
                  </a:lnTo>
                  <a:lnTo>
                    <a:pt x="1046" y="3001"/>
                  </a:lnTo>
                  <a:lnTo>
                    <a:pt x="1038" y="2998"/>
                  </a:lnTo>
                  <a:lnTo>
                    <a:pt x="1031" y="2998"/>
                  </a:lnTo>
                  <a:lnTo>
                    <a:pt x="1023" y="3003"/>
                  </a:lnTo>
                  <a:lnTo>
                    <a:pt x="943" y="3064"/>
                  </a:lnTo>
                  <a:lnTo>
                    <a:pt x="862" y="3125"/>
                  </a:lnTo>
                  <a:lnTo>
                    <a:pt x="837" y="3141"/>
                  </a:lnTo>
                  <a:lnTo>
                    <a:pt x="810" y="3152"/>
                  </a:lnTo>
                  <a:lnTo>
                    <a:pt x="782" y="3158"/>
                  </a:lnTo>
                  <a:lnTo>
                    <a:pt x="754" y="3161"/>
                  </a:lnTo>
                  <a:lnTo>
                    <a:pt x="725" y="3158"/>
                  </a:lnTo>
                  <a:lnTo>
                    <a:pt x="697" y="3152"/>
                  </a:lnTo>
                  <a:lnTo>
                    <a:pt x="670" y="3141"/>
                  </a:lnTo>
                  <a:lnTo>
                    <a:pt x="646" y="3126"/>
                  </a:lnTo>
                  <a:lnTo>
                    <a:pt x="624" y="3107"/>
                  </a:lnTo>
                  <a:lnTo>
                    <a:pt x="402" y="2885"/>
                  </a:lnTo>
                  <a:lnTo>
                    <a:pt x="383" y="2862"/>
                  </a:lnTo>
                  <a:lnTo>
                    <a:pt x="368" y="2838"/>
                  </a:lnTo>
                  <a:lnTo>
                    <a:pt x="357" y="2811"/>
                  </a:lnTo>
                  <a:lnTo>
                    <a:pt x="351" y="2782"/>
                  </a:lnTo>
                  <a:lnTo>
                    <a:pt x="348" y="2754"/>
                  </a:lnTo>
                  <a:lnTo>
                    <a:pt x="351" y="2726"/>
                  </a:lnTo>
                  <a:lnTo>
                    <a:pt x="357" y="2697"/>
                  </a:lnTo>
                  <a:lnTo>
                    <a:pt x="368" y="2671"/>
                  </a:lnTo>
                  <a:lnTo>
                    <a:pt x="384" y="2645"/>
                  </a:lnTo>
                  <a:lnTo>
                    <a:pt x="444" y="2564"/>
                  </a:lnTo>
                  <a:lnTo>
                    <a:pt x="506" y="2484"/>
                  </a:lnTo>
                  <a:lnTo>
                    <a:pt x="510" y="2476"/>
                  </a:lnTo>
                  <a:lnTo>
                    <a:pt x="510" y="2469"/>
                  </a:lnTo>
                  <a:lnTo>
                    <a:pt x="508" y="2461"/>
                  </a:lnTo>
                  <a:lnTo>
                    <a:pt x="467" y="2384"/>
                  </a:lnTo>
                  <a:lnTo>
                    <a:pt x="431" y="2303"/>
                  </a:lnTo>
                  <a:lnTo>
                    <a:pt x="400" y="2221"/>
                  </a:lnTo>
                  <a:lnTo>
                    <a:pt x="373" y="2136"/>
                  </a:lnTo>
                  <a:lnTo>
                    <a:pt x="372" y="2132"/>
                  </a:lnTo>
                  <a:lnTo>
                    <a:pt x="369" y="2128"/>
                  </a:lnTo>
                  <a:lnTo>
                    <a:pt x="366" y="2125"/>
                  </a:lnTo>
                  <a:lnTo>
                    <a:pt x="362" y="2123"/>
                  </a:lnTo>
                  <a:lnTo>
                    <a:pt x="356" y="2122"/>
                  </a:lnTo>
                  <a:lnTo>
                    <a:pt x="256" y="2108"/>
                  </a:lnTo>
                  <a:lnTo>
                    <a:pt x="156" y="2094"/>
                  </a:lnTo>
                  <a:lnTo>
                    <a:pt x="124" y="2086"/>
                  </a:lnTo>
                  <a:lnTo>
                    <a:pt x="94" y="2073"/>
                  </a:lnTo>
                  <a:lnTo>
                    <a:pt x="68" y="2054"/>
                  </a:lnTo>
                  <a:lnTo>
                    <a:pt x="45" y="2032"/>
                  </a:lnTo>
                  <a:lnTo>
                    <a:pt x="25" y="2006"/>
                  </a:lnTo>
                  <a:lnTo>
                    <a:pt x="12" y="1976"/>
                  </a:lnTo>
                  <a:lnTo>
                    <a:pt x="3" y="1945"/>
                  </a:lnTo>
                  <a:lnTo>
                    <a:pt x="0" y="1912"/>
                  </a:lnTo>
                  <a:lnTo>
                    <a:pt x="0" y="1598"/>
                  </a:lnTo>
                  <a:lnTo>
                    <a:pt x="3" y="1565"/>
                  </a:lnTo>
                  <a:lnTo>
                    <a:pt x="12" y="1534"/>
                  </a:lnTo>
                  <a:lnTo>
                    <a:pt x="25" y="1504"/>
                  </a:lnTo>
                  <a:lnTo>
                    <a:pt x="45" y="1478"/>
                  </a:lnTo>
                  <a:lnTo>
                    <a:pt x="68" y="1456"/>
                  </a:lnTo>
                  <a:lnTo>
                    <a:pt x="94" y="1437"/>
                  </a:lnTo>
                  <a:lnTo>
                    <a:pt x="124" y="1424"/>
                  </a:lnTo>
                  <a:lnTo>
                    <a:pt x="156" y="1416"/>
                  </a:lnTo>
                  <a:lnTo>
                    <a:pt x="256" y="1402"/>
                  </a:lnTo>
                  <a:lnTo>
                    <a:pt x="356" y="1388"/>
                  </a:lnTo>
                  <a:lnTo>
                    <a:pt x="362" y="1387"/>
                  </a:lnTo>
                  <a:lnTo>
                    <a:pt x="366" y="1385"/>
                  </a:lnTo>
                  <a:lnTo>
                    <a:pt x="369" y="1382"/>
                  </a:lnTo>
                  <a:lnTo>
                    <a:pt x="372" y="1378"/>
                  </a:lnTo>
                  <a:lnTo>
                    <a:pt x="373" y="1374"/>
                  </a:lnTo>
                  <a:lnTo>
                    <a:pt x="400" y="1289"/>
                  </a:lnTo>
                  <a:lnTo>
                    <a:pt x="431" y="1207"/>
                  </a:lnTo>
                  <a:lnTo>
                    <a:pt x="467" y="1126"/>
                  </a:lnTo>
                  <a:lnTo>
                    <a:pt x="508" y="1049"/>
                  </a:lnTo>
                  <a:lnTo>
                    <a:pt x="510" y="1041"/>
                  </a:lnTo>
                  <a:lnTo>
                    <a:pt x="510" y="1034"/>
                  </a:lnTo>
                  <a:lnTo>
                    <a:pt x="506" y="1026"/>
                  </a:lnTo>
                  <a:lnTo>
                    <a:pt x="444" y="946"/>
                  </a:lnTo>
                  <a:lnTo>
                    <a:pt x="384" y="865"/>
                  </a:lnTo>
                  <a:lnTo>
                    <a:pt x="368" y="839"/>
                  </a:lnTo>
                  <a:lnTo>
                    <a:pt x="357" y="813"/>
                  </a:lnTo>
                  <a:lnTo>
                    <a:pt x="351" y="784"/>
                  </a:lnTo>
                  <a:lnTo>
                    <a:pt x="348" y="756"/>
                  </a:lnTo>
                  <a:lnTo>
                    <a:pt x="351" y="728"/>
                  </a:lnTo>
                  <a:lnTo>
                    <a:pt x="357" y="700"/>
                  </a:lnTo>
                  <a:lnTo>
                    <a:pt x="368" y="672"/>
                  </a:lnTo>
                  <a:lnTo>
                    <a:pt x="383" y="648"/>
                  </a:lnTo>
                  <a:lnTo>
                    <a:pt x="402" y="625"/>
                  </a:lnTo>
                  <a:lnTo>
                    <a:pt x="624" y="403"/>
                  </a:lnTo>
                  <a:lnTo>
                    <a:pt x="646" y="384"/>
                  </a:lnTo>
                  <a:lnTo>
                    <a:pt x="670" y="369"/>
                  </a:lnTo>
                  <a:lnTo>
                    <a:pt x="697" y="358"/>
                  </a:lnTo>
                  <a:lnTo>
                    <a:pt x="725" y="352"/>
                  </a:lnTo>
                  <a:lnTo>
                    <a:pt x="754" y="350"/>
                  </a:lnTo>
                  <a:lnTo>
                    <a:pt x="782" y="352"/>
                  </a:lnTo>
                  <a:lnTo>
                    <a:pt x="810" y="358"/>
                  </a:lnTo>
                  <a:lnTo>
                    <a:pt x="837" y="369"/>
                  </a:lnTo>
                  <a:lnTo>
                    <a:pt x="862" y="385"/>
                  </a:lnTo>
                  <a:lnTo>
                    <a:pt x="943" y="446"/>
                  </a:lnTo>
                  <a:lnTo>
                    <a:pt x="1023" y="507"/>
                  </a:lnTo>
                  <a:lnTo>
                    <a:pt x="1031" y="512"/>
                  </a:lnTo>
                  <a:lnTo>
                    <a:pt x="1038" y="512"/>
                  </a:lnTo>
                  <a:lnTo>
                    <a:pt x="1046" y="509"/>
                  </a:lnTo>
                  <a:lnTo>
                    <a:pt x="1123" y="468"/>
                  </a:lnTo>
                  <a:lnTo>
                    <a:pt x="1204" y="432"/>
                  </a:lnTo>
                  <a:lnTo>
                    <a:pt x="1285" y="401"/>
                  </a:lnTo>
                  <a:lnTo>
                    <a:pt x="1370" y="374"/>
                  </a:lnTo>
                  <a:lnTo>
                    <a:pt x="1375" y="373"/>
                  </a:lnTo>
                  <a:lnTo>
                    <a:pt x="1378" y="370"/>
                  </a:lnTo>
                  <a:lnTo>
                    <a:pt x="1381" y="367"/>
                  </a:lnTo>
                  <a:lnTo>
                    <a:pt x="1383" y="363"/>
                  </a:lnTo>
                  <a:lnTo>
                    <a:pt x="1384" y="357"/>
                  </a:lnTo>
                  <a:lnTo>
                    <a:pt x="1398" y="256"/>
                  </a:lnTo>
                  <a:lnTo>
                    <a:pt x="1412" y="156"/>
                  </a:lnTo>
                  <a:lnTo>
                    <a:pt x="1420" y="124"/>
                  </a:lnTo>
                  <a:lnTo>
                    <a:pt x="1433" y="95"/>
                  </a:lnTo>
                  <a:lnTo>
                    <a:pt x="1452" y="68"/>
                  </a:lnTo>
                  <a:lnTo>
                    <a:pt x="1474" y="45"/>
                  </a:lnTo>
                  <a:lnTo>
                    <a:pt x="1500" y="26"/>
                  </a:lnTo>
                  <a:lnTo>
                    <a:pt x="1529" y="12"/>
                  </a:lnTo>
                  <a:lnTo>
                    <a:pt x="1560" y="3"/>
                  </a:lnTo>
                  <a:lnTo>
                    <a:pt x="1593"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47" name="Freeform 124"/>
            <p:cNvSpPr>
              <a:spLocks noEditPoints="1"/>
            </p:cNvSpPr>
            <p:nvPr/>
          </p:nvSpPr>
          <p:spPr bwMode="auto">
            <a:xfrm>
              <a:off x="7373938" y="2844800"/>
              <a:ext cx="241300" cy="242887"/>
            </a:xfrm>
            <a:custGeom>
              <a:avLst/>
              <a:gdLst>
                <a:gd name="T0" fmla="*/ 639 w 1518"/>
                <a:gd name="T1" fmla="*/ 176 h 1524"/>
                <a:gd name="T2" fmla="*/ 475 w 1518"/>
                <a:gd name="T3" fmla="*/ 237 h 1524"/>
                <a:gd name="T4" fmla="*/ 338 w 1518"/>
                <a:gd name="T5" fmla="*/ 340 h 1524"/>
                <a:gd name="T6" fmla="*/ 235 w 1518"/>
                <a:gd name="T7" fmla="*/ 477 h 1524"/>
                <a:gd name="T8" fmla="*/ 175 w 1518"/>
                <a:gd name="T9" fmla="*/ 642 h 1524"/>
                <a:gd name="T10" fmla="*/ 166 w 1518"/>
                <a:gd name="T11" fmla="*/ 823 h 1524"/>
                <a:gd name="T12" fmla="*/ 210 w 1518"/>
                <a:gd name="T13" fmla="*/ 995 h 1524"/>
                <a:gd name="T14" fmla="*/ 299 w 1518"/>
                <a:gd name="T15" fmla="*/ 1142 h 1524"/>
                <a:gd name="T16" fmla="*/ 426 w 1518"/>
                <a:gd name="T17" fmla="*/ 1258 h 1524"/>
                <a:gd name="T18" fmla="*/ 582 w 1518"/>
                <a:gd name="T19" fmla="*/ 1333 h 1524"/>
                <a:gd name="T20" fmla="*/ 759 w 1518"/>
                <a:gd name="T21" fmla="*/ 1360 h 1524"/>
                <a:gd name="T22" fmla="*/ 936 w 1518"/>
                <a:gd name="T23" fmla="*/ 1333 h 1524"/>
                <a:gd name="T24" fmla="*/ 1092 w 1518"/>
                <a:gd name="T25" fmla="*/ 1258 h 1524"/>
                <a:gd name="T26" fmla="*/ 1219 w 1518"/>
                <a:gd name="T27" fmla="*/ 1142 h 1524"/>
                <a:gd name="T28" fmla="*/ 1308 w 1518"/>
                <a:gd name="T29" fmla="*/ 995 h 1524"/>
                <a:gd name="T30" fmla="*/ 1352 w 1518"/>
                <a:gd name="T31" fmla="*/ 823 h 1524"/>
                <a:gd name="T32" fmla="*/ 1343 w 1518"/>
                <a:gd name="T33" fmla="*/ 642 h 1524"/>
                <a:gd name="T34" fmla="*/ 1283 w 1518"/>
                <a:gd name="T35" fmla="*/ 477 h 1524"/>
                <a:gd name="T36" fmla="*/ 1180 w 1518"/>
                <a:gd name="T37" fmla="*/ 340 h 1524"/>
                <a:gd name="T38" fmla="*/ 1043 w 1518"/>
                <a:gd name="T39" fmla="*/ 237 h 1524"/>
                <a:gd name="T40" fmla="*/ 879 w 1518"/>
                <a:gd name="T41" fmla="*/ 176 h 1524"/>
                <a:gd name="T42" fmla="*/ 759 w 1518"/>
                <a:gd name="T43" fmla="*/ 0 h 1524"/>
                <a:gd name="T44" fmla="*/ 961 w 1518"/>
                <a:gd name="T45" fmla="*/ 27 h 1524"/>
                <a:gd name="T46" fmla="*/ 1142 w 1518"/>
                <a:gd name="T47" fmla="*/ 105 h 1524"/>
                <a:gd name="T48" fmla="*/ 1296 w 1518"/>
                <a:gd name="T49" fmla="*/ 224 h 1524"/>
                <a:gd name="T50" fmla="*/ 1414 w 1518"/>
                <a:gd name="T51" fmla="*/ 378 h 1524"/>
                <a:gd name="T52" fmla="*/ 1492 w 1518"/>
                <a:gd name="T53" fmla="*/ 560 h 1524"/>
                <a:gd name="T54" fmla="*/ 1518 w 1518"/>
                <a:gd name="T55" fmla="*/ 762 h 1524"/>
                <a:gd name="T56" fmla="*/ 1492 w 1518"/>
                <a:gd name="T57" fmla="*/ 964 h 1524"/>
                <a:gd name="T58" fmla="*/ 1414 w 1518"/>
                <a:gd name="T59" fmla="*/ 1146 h 1524"/>
                <a:gd name="T60" fmla="*/ 1296 w 1518"/>
                <a:gd name="T61" fmla="*/ 1300 h 1524"/>
                <a:gd name="T62" fmla="*/ 1142 w 1518"/>
                <a:gd name="T63" fmla="*/ 1419 h 1524"/>
                <a:gd name="T64" fmla="*/ 961 w 1518"/>
                <a:gd name="T65" fmla="*/ 1497 h 1524"/>
                <a:gd name="T66" fmla="*/ 759 w 1518"/>
                <a:gd name="T67" fmla="*/ 1524 h 1524"/>
                <a:gd name="T68" fmla="*/ 557 w 1518"/>
                <a:gd name="T69" fmla="*/ 1497 h 1524"/>
                <a:gd name="T70" fmla="*/ 376 w 1518"/>
                <a:gd name="T71" fmla="*/ 1419 h 1524"/>
                <a:gd name="T72" fmla="*/ 222 w 1518"/>
                <a:gd name="T73" fmla="*/ 1300 h 1524"/>
                <a:gd name="T74" fmla="*/ 104 w 1518"/>
                <a:gd name="T75" fmla="*/ 1146 h 1524"/>
                <a:gd name="T76" fmla="*/ 26 w 1518"/>
                <a:gd name="T77" fmla="*/ 964 h 1524"/>
                <a:gd name="T78" fmla="*/ 0 w 1518"/>
                <a:gd name="T79" fmla="*/ 762 h 1524"/>
                <a:gd name="T80" fmla="*/ 26 w 1518"/>
                <a:gd name="T81" fmla="*/ 560 h 1524"/>
                <a:gd name="T82" fmla="*/ 104 w 1518"/>
                <a:gd name="T83" fmla="*/ 378 h 1524"/>
                <a:gd name="T84" fmla="*/ 222 w 1518"/>
                <a:gd name="T85" fmla="*/ 224 h 1524"/>
                <a:gd name="T86" fmla="*/ 376 w 1518"/>
                <a:gd name="T87" fmla="*/ 105 h 1524"/>
                <a:gd name="T88" fmla="*/ 557 w 1518"/>
                <a:gd name="T89" fmla="*/ 27 h 1524"/>
                <a:gd name="T90" fmla="*/ 759 w 1518"/>
                <a:gd name="T91" fmla="*/ 0 h 1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18" h="1524">
                  <a:moveTo>
                    <a:pt x="759" y="164"/>
                  </a:moveTo>
                  <a:lnTo>
                    <a:pt x="699" y="167"/>
                  </a:lnTo>
                  <a:lnTo>
                    <a:pt x="639" y="176"/>
                  </a:lnTo>
                  <a:lnTo>
                    <a:pt x="582" y="191"/>
                  </a:lnTo>
                  <a:lnTo>
                    <a:pt x="527" y="211"/>
                  </a:lnTo>
                  <a:lnTo>
                    <a:pt x="475" y="237"/>
                  </a:lnTo>
                  <a:lnTo>
                    <a:pt x="426" y="266"/>
                  </a:lnTo>
                  <a:lnTo>
                    <a:pt x="380" y="300"/>
                  </a:lnTo>
                  <a:lnTo>
                    <a:pt x="338" y="340"/>
                  </a:lnTo>
                  <a:lnTo>
                    <a:pt x="299" y="382"/>
                  </a:lnTo>
                  <a:lnTo>
                    <a:pt x="265" y="428"/>
                  </a:lnTo>
                  <a:lnTo>
                    <a:pt x="235" y="477"/>
                  </a:lnTo>
                  <a:lnTo>
                    <a:pt x="210" y="529"/>
                  </a:lnTo>
                  <a:lnTo>
                    <a:pt x="189" y="584"/>
                  </a:lnTo>
                  <a:lnTo>
                    <a:pt x="175" y="642"/>
                  </a:lnTo>
                  <a:lnTo>
                    <a:pt x="166" y="701"/>
                  </a:lnTo>
                  <a:lnTo>
                    <a:pt x="163" y="762"/>
                  </a:lnTo>
                  <a:lnTo>
                    <a:pt x="166" y="823"/>
                  </a:lnTo>
                  <a:lnTo>
                    <a:pt x="175" y="882"/>
                  </a:lnTo>
                  <a:lnTo>
                    <a:pt x="189" y="940"/>
                  </a:lnTo>
                  <a:lnTo>
                    <a:pt x="210" y="995"/>
                  </a:lnTo>
                  <a:lnTo>
                    <a:pt x="235" y="1047"/>
                  </a:lnTo>
                  <a:lnTo>
                    <a:pt x="265" y="1096"/>
                  </a:lnTo>
                  <a:lnTo>
                    <a:pt x="299" y="1142"/>
                  </a:lnTo>
                  <a:lnTo>
                    <a:pt x="338" y="1184"/>
                  </a:lnTo>
                  <a:lnTo>
                    <a:pt x="380" y="1224"/>
                  </a:lnTo>
                  <a:lnTo>
                    <a:pt x="426" y="1258"/>
                  </a:lnTo>
                  <a:lnTo>
                    <a:pt x="475" y="1287"/>
                  </a:lnTo>
                  <a:lnTo>
                    <a:pt x="527" y="1313"/>
                  </a:lnTo>
                  <a:lnTo>
                    <a:pt x="582" y="1333"/>
                  </a:lnTo>
                  <a:lnTo>
                    <a:pt x="639" y="1348"/>
                  </a:lnTo>
                  <a:lnTo>
                    <a:pt x="699" y="1357"/>
                  </a:lnTo>
                  <a:lnTo>
                    <a:pt x="759" y="1360"/>
                  </a:lnTo>
                  <a:lnTo>
                    <a:pt x="819" y="1357"/>
                  </a:lnTo>
                  <a:lnTo>
                    <a:pt x="879" y="1348"/>
                  </a:lnTo>
                  <a:lnTo>
                    <a:pt x="936" y="1333"/>
                  </a:lnTo>
                  <a:lnTo>
                    <a:pt x="991" y="1313"/>
                  </a:lnTo>
                  <a:lnTo>
                    <a:pt x="1043" y="1287"/>
                  </a:lnTo>
                  <a:lnTo>
                    <a:pt x="1092" y="1258"/>
                  </a:lnTo>
                  <a:lnTo>
                    <a:pt x="1138" y="1224"/>
                  </a:lnTo>
                  <a:lnTo>
                    <a:pt x="1180" y="1184"/>
                  </a:lnTo>
                  <a:lnTo>
                    <a:pt x="1219" y="1142"/>
                  </a:lnTo>
                  <a:lnTo>
                    <a:pt x="1253" y="1096"/>
                  </a:lnTo>
                  <a:lnTo>
                    <a:pt x="1283" y="1047"/>
                  </a:lnTo>
                  <a:lnTo>
                    <a:pt x="1308" y="995"/>
                  </a:lnTo>
                  <a:lnTo>
                    <a:pt x="1329" y="940"/>
                  </a:lnTo>
                  <a:lnTo>
                    <a:pt x="1343" y="882"/>
                  </a:lnTo>
                  <a:lnTo>
                    <a:pt x="1352" y="823"/>
                  </a:lnTo>
                  <a:lnTo>
                    <a:pt x="1355" y="762"/>
                  </a:lnTo>
                  <a:lnTo>
                    <a:pt x="1352" y="701"/>
                  </a:lnTo>
                  <a:lnTo>
                    <a:pt x="1343" y="642"/>
                  </a:lnTo>
                  <a:lnTo>
                    <a:pt x="1329" y="584"/>
                  </a:lnTo>
                  <a:lnTo>
                    <a:pt x="1308" y="529"/>
                  </a:lnTo>
                  <a:lnTo>
                    <a:pt x="1283" y="477"/>
                  </a:lnTo>
                  <a:lnTo>
                    <a:pt x="1253" y="428"/>
                  </a:lnTo>
                  <a:lnTo>
                    <a:pt x="1219" y="382"/>
                  </a:lnTo>
                  <a:lnTo>
                    <a:pt x="1180" y="340"/>
                  </a:lnTo>
                  <a:lnTo>
                    <a:pt x="1138" y="300"/>
                  </a:lnTo>
                  <a:lnTo>
                    <a:pt x="1092" y="266"/>
                  </a:lnTo>
                  <a:lnTo>
                    <a:pt x="1043" y="237"/>
                  </a:lnTo>
                  <a:lnTo>
                    <a:pt x="991" y="211"/>
                  </a:lnTo>
                  <a:lnTo>
                    <a:pt x="936" y="191"/>
                  </a:lnTo>
                  <a:lnTo>
                    <a:pt x="879" y="176"/>
                  </a:lnTo>
                  <a:lnTo>
                    <a:pt x="819" y="167"/>
                  </a:lnTo>
                  <a:lnTo>
                    <a:pt x="759" y="164"/>
                  </a:lnTo>
                  <a:close/>
                  <a:moveTo>
                    <a:pt x="759" y="0"/>
                  </a:moveTo>
                  <a:lnTo>
                    <a:pt x="828" y="4"/>
                  </a:lnTo>
                  <a:lnTo>
                    <a:pt x="896" y="12"/>
                  </a:lnTo>
                  <a:lnTo>
                    <a:pt x="961" y="27"/>
                  </a:lnTo>
                  <a:lnTo>
                    <a:pt x="1024" y="48"/>
                  </a:lnTo>
                  <a:lnTo>
                    <a:pt x="1085" y="74"/>
                  </a:lnTo>
                  <a:lnTo>
                    <a:pt x="1142" y="105"/>
                  </a:lnTo>
                  <a:lnTo>
                    <a:pt x="1197" y="140"/>
                  </a:lnTo>
                  <a:lnTo>
                    <a:pt x="1248" y="179"/>
                  </a:lnTo>
                  <a:lnTo>
                    <a:pt x="1296" y="224"/>
                  </a:lnTo>
                  <a:lnTo>
                    <a:pt x="1340" y="272"/>
                  </a:lnTo>
                  <a:lnTo>
                    <a:pt x="1379" y="323"/>
                  </a:lnTo>
                  <a:lnTo>
                    <a:pt x="1414" y="378"/>
                  </a:lnTo>
                  <a:lnTo>
                    <a:pt x="1445" y="435"/>
                  </a:lnTo>
                  <a:lnTo>
                    <a:pt x="1471" y="496"/>
                  </a:lnTo>
                  <a:lnTo>
                    <a:pt x="1492" y="560"/>
                  </a:lnTo>
                  <a:lnTo>
                    <a:pt x="1507" y="625"/>
                  </a:lnTo>
                  <a:lnTo>
                    <a:pt x="1515" y="693"/>
                  </a:lnTo>
                  <a:lnTo>
                    <a:pt x="1518" y="762"/>
                  </a:lnTo>
                  <a:lnTo>
                    <a:pt x="1515" y="831"/>
                  </a:lnTo>
                  <a:lnTo>
                    <a:pt x="1507" y="899"/>
                  </a:lnTo>
                  <a:lnTo>
                    <a:pt x="1492" y="964"/>
                  </a:lnTo>
                  <a:lnTo>
                    <a:pt x="1471" y="1028"/>
                  </a:lnTo>
                  <a:lnTo>
                    <a:pt x="1445" y="1089"/>
                  </a:lnTo>
                  <a:lnTo>
                    <a:pt x="1414" y="1146"/>
                  </a:lnTo>
                  <a:lnTo>
                    <a:pt x="1379" y="1201"/>
                  </a:lnTo>
                  <a:lnTo>
                    <a:pt x="1340" y="1252"/>
                  </a:lnTo>
                  <a:lnTo>
                    <a:pt x="1296" y="1300"/>
                  </a:lnTo>
                  <a:lnTo>
                    <a:pt x="1248" y="1345"/>
                  </a:lnTo>
                  <a:lnTo>
                    <a:pt x="1197" y="1384"/>
                  </a:lnTo>
                  <a:lnTo>
                    <a:pt x="1142" y="1419"/>
                  </a:lnTo>
                  <a:lnTo>
                    <a:pt x="1085" y="1450"/>
                  </a:lnTo>
                  <a:lnTo>
                    <a:pt x="1024" y="1476"/>
                  </a:lnTo>
                  <a:lnTo>
                    <a:pt x="961" y="1497"/>
                  </a:lnTo>
                  <a:lnTo>
                    <a:pt x="896" y="1512"/>
                  </a:lnTo>
                  <a:lnTo>
                    <a:pt x="828" y="1520"/>
                  </a:lnTo>
                  <a:lnTo>
                    <a:pt x="759" y="1524"/>
                  </a:lnTo>
                  <a:lnTo>
                    <a:pt x="690" y="1520"/>
                  </a:lnTo>
                  <a:lnTo>
                    <a:pt x="622" y="1512"/>
                  </a:lnTo>
                  <a:lnTo>
                    <a:pt x="557" y="1497"/>
                  </a:lnTo>
                  <a:lnTo>
                    <a:pt x="494" y="1476"/>
                  </a:lnTo>
                  <a:lnTo>
                    <a:pt x="433" y="1450"/>
                  </a:lnTo>
                  <a:lnTo>
                    <a:pt x="376" y="1419"/>
                  </a:lnTo>
                  <a:lnTo>
                    <a:pt x="321" y="1384"/>
                  </a:lnTo>
                  <a:lnTo>
                    <a:pt x="270" y="1345"/>
                  </a:lnTo>
                  <a:lnTo>
                    <a:pt x="222" y="1300"/>
                  </a:lnTo>
                  <a:lnTo>
                    <a:pt x="178" y="1252"/>
                  </a:lnTo>
                  <a:lnTo>
                    <a:pt x="139" y="1201"/>
                  </a:lnTo>
                  <a:lnTo>
                    <a:pt x="104" y="1146"/>
                  </a:lnTo>
                  <a:lnTo>
                    <a:pt x="73" y="1089"/>
                  </a:lnTo>
                  <a:lnTo>
                    <a:pt x="47" y="1028"/>
                  </a:lnTo>
                  <a:lnTo>
                    <a:pt x="26" y="964"/>
                  </a:lnTo>
                  <a:lnTo>
                    <a:pt x="11" y="899"/>
                  </a:lnTo>
                  <a:lnTo>
                    <a:pt x="3" y="831"/>
                  </a:lnTo>
                  <a:lnTo>
                    <a:pt x="0" y="762"/>
                  </a:lnTo>
                  <a:lnTo>
                    <a:pt x="3" y="693"/>
                  </a:lnTo>
                  <a:lnTo>
                    <a:pt x="11" y="625"/>
                  </a:lnTo>
                  <a:lnTo>
                    <a:pt x="26" y="560"/>
                  </a:lnTo>
                  <a:lnTo>
                    <a:pt x="47" y="496"/>
                  </a:lnTo>
                  <a:lnTo>
                    <a:pt x="73" y="435"/>
                  </a:lnTo>
                  <a:lnTo>
                    <a:pt x="104" y="378"/>
                  </a:lnTo>
                  <a:lnTo>
                    <a:pt x="139" y="323"/>
                  </a:lnTo>
                  <a:lnTo>
                    <a:pt x="178" y="272"/>
                  </a:lnTo>
                  <a:lnTo>
                    <a:pt x="222" y="224"/>
                  </a:lnTo>
                  <a:lnTo>
                    <a:pt x="270" y="179"/>
                  </a:lnTo>
                  <a:lnTo>
                    <a:pt x="321" y="140"/>
                  </a:lnTo>
                  <a:lnTo>
                    <a:pt x="376" y="105"/>
                  </a:lnTo>
                  <a:lnTo>
                    <a:pt x="433" y="74"/>
                  </a:lnTo>
                  <a:lnTo>
                    <a:pt x="494" y="48"/>
                  </a:lnTo>
                  <a:lnTo>
                    <a:pt x="557" y="27"/>
                  </a:lnTo>
                  <a:lnTo>
                    <a:pt x="622" y="12"/>
                  </a:lnTo>
                  <a:lnTo>
                    <a:pt x="690" y="4"/>
                  </a:lnTo>
                  <a:lnTo>
                    <a:pt x="759"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grpSp>
      <p:grpSp>
        <p:nvGrpSpPr>
          <p:cNvPr id="48" name="Group 32"/>
          <p:cNvGrpSpPr/>
          <p:nvPr/>
        </p:nvGrpSpPr>
        <p:grpSpPr>
          <a:xfrm>
            <a:off x="5543355" y="2338313"/>
            <a:ext cx="504825" cy="555625"/>
            <a:chOff x="5367338" y="2689225"/>
            <a:chExt cx="504825" cy="555625"/>
          </a:xfrm>
          <a:solidFill>
            <a:schemeClr val="tx1">
              <a:lumMod val="75000"/>
              <a:lumOff val="25000"/>
            </a:schemeClr>
          </a:solidFill>
        </p:grpSpPr>
        <p:sp>
          <p:nvSpPr>
            <p:cNvPr id="49" name="Freeform 136"/>
            <p:cNvSpPr>
              <a:spLocks noEditPoints="1"/>
            </p:cNvSpPr>
            <p:nvPr/>
          </p:nvSpPr>
          <p:spPr bwMode="auto">
            <a:xfrm>
              <a:off x="5367338" y="2689225"/>
              <a:ext cx="504825" cy="555625"/>
            </a:xfrm>
            <a:custGeom>
              <a:avLst/>
              <a:gdLst>
                <a:gd name="T0" fmla="*/ 2372 w 3180"/>
                <a:gd name="T1" fmla="*/ 2591 h 3504"/>
                <a:gd name="T2" fmla="*/ 2209 w 3180"/>
                <a:gd name="T3" fmla="*/ 2829 h 3504"/>
                <a:gd name="T4" fmla="*/ 2245 w 3180"/>
                <a:gd name="T5" fmla="*/ 3123 h 3504"/>
                <a:gd name="T6" fmla="*/ 2458 w 3180"/>
                <a:gd name="T7" fmla="*/ 3314 h 3504"/>
                <a:gd name="T8" fmla="*/ 2756 w 3180"/>
                <a:gd name="T9" fmla="*/ 3314 h 3504"/>
                <a:gd name="T10" fmla="*/ 2970 w 3180"/>
                <a:gd name="T11" fmla="*/ 3123 h 3504"/>
                <a:gd name="T12" fmla="*/ 3005 w 3180"/>
                <a:gd name="T13" fmla="*/ 2829 h 3504"/>
                <a:gd name="T14" fmla="*/ 2841 w 3180"/>
                <a:gd name="T15" fmla="*/ 2591 h 3504"/>
                <a:gd name="T16" fmla="*/ 573 w 3180"/>
                <a:gd name="T17" fmla="*/ 1341 h 3504"/>
                <a:gd name="T18" fmla="*/ 300 w 3180"/>
                <a:gd name="T19" fmla="*/ 1445 h 3504"/>
                <a:gd name="T20" fmla="*/ 165 w 3180"/>
                <a:gd name="T21" fmla="*/ 1701 h 3504"/>
                <a:gd name="T22" fmla="*/ 237 w 3180"/>
                <a:gd name="T23" fmla="*/ 1987 h 3504"/>
                <a:gd name="T24" fmla="*/ 472 w 3180"/>
                <a:gd name="T25" fmla="*/ 2151 h 3504"/>
                <a:gd name="T26" fmla="*/ 766 w 3180"/>
                <a:gd name="T27" fmla="*/ 2116 h 3504"/>
                <a:gd name="T28" fmla="*/ 956 w 3180"/>
                <a:gd name="T29" fmla="*/ 1901 h 3504"/>
                <a:gd name="T30" fmla="*/ 956 w 3180"/>
                <a:gd name="T31" fmla="*/ 1603 h 3504"/>
                <a:gd name="T32" fmla="*/ 766 w 3180"/>
                <a:gd name="T33" fmla="*/ 1389 h 3504"/>
                <a:gd name="T34" fmla="*/ 2556 w 3180"/>
                <a:gd name="T35" fmla="*/ 167 h 3504"/>
                <a:gd name="T36" fmla="*/ 2300 w 3180"/>
                <a:gd name="T37" fmla="*/ 302 h 3504"/>
                <a:gd name="T38" fmla="*/ 2196 w 3180"/>
                <a:gd name="T39" fmla="*/ 576 h 3504"/>
                <a:gd name="T40" fmla="*/ 2300 w 3180"/>
                <a:gd name="T41" fmla="*/ 848 h 3504"/>
                <a:gd name="T42" fmla="*/ 2556 w 3180"/>
                <a:gd name="T43" fmla="*/ 983 h 3504"/>
                <a:gd name="T44" fmla="*/ 2841 w 3180"/>
                <a:gd name="T45" fmla="*/ 913 h 3504"/>
                <a:gd name="T46" fmla="*/ 3005 w 3180"/>
                <a:gd name="T47" fmla="*/ 677 h 3504"/>
                <a:gd name="T48" fmla="*/ 2970 w 3180"/>
                <a:gd name="T49" fmla="*/ 382 h 3504"/>
                <a:gd name="T50" fmla="*/ 2756 w 3180"/>
                <a:gd name="T51" fmla="*/ 192 h 3504"/>
                <a:gd name="T52" fmla="*/ 2730 w 3180"/>
                <a:gd name="T53" fmla="*/ 14 h 3504"/>
                <a:gd name="T54" fmla="*/ 3032 w 3180"/>
                <a:gd name="T55" fmla="*/ 191 h 3504"/>
                <a:gd name="T56" fmla="*/ 3177 w 3180"/>
                <a:gd name="T57" fmla="*/ 513 h 3504"/>
                <a:gd name="T58" fmla="*/ 3101 w 3180"/>
                <a:gd name="T59" fmla="*/ 865 h 3504"/>
                <a:gd name="T60" fmla="*/ 2844 w 3180"/>
                <a:gd name="T61" fmla="*/ 1098 h 3504"/>
                <a:gd name="T62" fmla="*/ 2489 w 3180"/>
                <a:gd name="T63" fmla="*/ 1137 h 3504"/>
                <a:gd name="T64" fmla="*/ 2194 w 3180"/>
                <a:gd name="T65" fmla="*/ 973 h 3504"/>
                <a:gd name="T66" fmla="*/ 1146 w 3180"/>
                <a:gd name="T67" fmla="*/ 1752 h 3504"/>
                <a:gd name="T68" fmla="*/ 2194 w 3180"/>
                <a:gd name="T69" fmla="*/ 2532 h 3504"/>
                <a:gd name="T70" fmla="*/ 2489 w 3180"/>
                <a:gd name="T71" fmla="*/ 2367 h 3504"/>
                <a:gd name="T72" fmla="*/ 2844 w 3180"/>
                <a:gd name="T73" fmla="*/ 2406 h 3504"/>
                <a:gd name="T74" fmla="*/ 3101 w 3180"/>
                <a:gd name="T75" fmla="*/ 2640 h 3504"/>
                <a:gd name="T76" fmla="*/ 3177 w 3180"/>
                <a:gd name="T77" fmla="*/ 2992 h 3504"/>
                <a:gd name="T78" fmla="*/ 3032 w 3180"/>
                <a:gd name="T79" fmla="*/ 3315 h 3504"/>
                <a:gd name="T80" fmla="*/ 2730 w 3180"/>
                <a:gd name="T81" fmla="*/ 3491 h 3504"/>
                <a:gd name="T82" fmla="*/ 2370 w 3180"/>
                <a:gd name="T83" fmla="*/ 3453 h 3504"/>
                <a:gd name="T84" fmla="*/ 2113 w 3180"/>
                <a:gd name="T85" fmla="*/ 3219 h 3504"/>
                <a:gd name="T86" fmla="*/ 2037 w 3180"/>
                <a:gd name="T87" fmla="*/ 2873 h 3504"/>
                <a:gd name="T88" fmla="*/ 945 w 3180"/>
                <a:gd name="T89" fmla="*/ 2188 h 3504"/>
                <a:gd name="T90" fmla="*/ 633 w 3180"/>
                <a:gd name="T91" fmla="*/ 2323 h 3504"/>
                <a:gd name="T92" fmla="*/ 284 w 3180"/>
                <a:gd name="T93" fmla="*/ 2248 h 3504"/>
                <a:gd name="T94" fmla="*/ 51 w 3180"/>
                <a:gd name="T95" fmla="*/ 1989 h 3504"/>
                <a:gd name="T96" fmla="*/ 14 w 3180"/>
                <a:gd name="T97" fmla="*/ 1629 h 3504"/>
                <a:gd name="T98" fmla="*/ 190 w 3180"/>
                <a:gd name="T99" fmla="*/ 1326 h 3504"/>
                <a:gd name="T100" fmla="*/ 511 w 3180"/>
                <a:gd name="T101" fmla="*/ 1181 h 3504"/>
                <a:gd name="T102" fmla="*/ 853 w 3180"/>
                <a:gd name="T103" fmla="*/ 1251 h 3504"/>
                <a:gd name="T104" fmla="*/ 2057 w 3180"/>
                <a:gd name="T105" fmla="*/ 739 h 3504"/>
                <a:gd name="T106" fmla="*/ 2064 w 3180"/>
                <a:gd name="T107" fmla="*/ 394 h 3504"/>
                <a:gd name="T108" fmla="*/ 2268 w 3180"/>
                <a:gd name="T109" fmla="*/ 112 h 3504"/>
                <a:gd name="T110" fmla="*/ 2607 w 3180"/>
                <a:gd name="T111" fmla="*/ 0 h 3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80" h="3504">
                  <a:moveTo>
                    <a:pt x="2607" y="2518"/>
                  </a:moveTo>
                  <a:lnTo>
                    <a:pt x="2556" y="2521"/>
                  </a:lnTo>
                  <a:lnTo>
                    <a:pt x="2506" y="2531"/>
                  </a:lnTo>
                  <a:lnTo>
                    <a:pt x="2458" y="2546"/>
                  </a:lnTo>
                  <a:lnTo>
                    <a:pt x="2414" y="2566"/>
                  </a:lnTo>
                  <a:lnTo>
                    <a:pt x="2372" y="2591"/>
                  </a:lnTo>
                  <a:lnTo>
                    <a:pt x="2334" y="2622"/>
                  </a:lnTo>
                  <a:lnTo>
                    <a:pt x="2300" y="2656"/>
                  </a:lnTo>
                  <a:lnTo>
                    <a:pt x="2271" y="2695"/>
                  </a:lnTo>
                  <a:lnTo>
                    <a:pt x="2245" y="2736"/>
                  </a:lnTo>
                  <a:lnTo>
                    <a:pt x="2224" y="2781"/>
                  </a:lnTo>
                  <a:lnTo>
                    <a:pt x="2209" y="2829"/>
                  </a:lnTo>
                  <a:lnTo>
                    <a:pt x="2200" y="2878"/>
                  </a:lnTo>
                  <a:lnTo>
                    <a:pt x="2196" y="2930"/>
                  </a:lnTo>
                  <a:lnTo>
                    <a:pt x="2200" y="2981"/>
                  </a:lnTo>
                  <a:lnTo>
                    <a:pt x="2209" y="3031"/>
                  </a:lnTo>
                  <a:lnTo>
                    <a:pt x="2224" y="3079"/>
                  </a:lnTo>
                  <a:lnTo>
                    <a:pt x="2245" y="3123"/>
                  </a:lnTo>
                  <a:lnTo>
                    <a:pt x="2271" y="3165"/>
                  </a:lnTo>
                  <a:lnTo>
                    <a:pt x="2300" y="3203"/>
                  </a:lnTo>
                  <a:lnTo>
                    <a:pt x="2334" y="3237"/>
                  </a:lnTo>
                  <a:lnTo>
                    <a:pt x="2372" y="3267"/>
                  </a:lnTo>
                  <a:lnTo>
                    <a:pt x="2414" y="3292"/>
                  </a:lnTo>
                  <a:lnTo>
                    <a:pt x="2458" y="3314"/>
                  </a:lnTo>
                  <a:lnTo>
                    <a:pt x="2506" y="3329"/>
                  </a:lnTo>
                  <a:lnTo>
                    <a:pt x="2556" y="3338"/>
                  </a:lnTo>
                  <a:lnTo>
                    <a:pt x="2607" y="3341"/>
                  </a:lnTo>
                  <a:lnTo>
                    <a:pt x="2659" y="3338"/>
                  </a:lnTo>
                  <a:lnTo>
                    <a:pt x="2708" y="3329"/>
                  </a:lnTo>
                  <a:lnTo>
                    <a:pt x="2756" y="3314"/>
                  </a:lnTo>
                  <a:lnTo>
                    <a:pt x="2800" y="3292"/>
                  </a:lnTo>
                  <a:lnTo>
                    <a:pt x="2841" y="3267"/>
                  </a:lnTo>
                  <a:lnTo>
                    <a:pt x="2880" y="3237"/>
                  </a:lnTo>
                  <a:lnTo>
                    <a:pt x="2914" y="3203"/>
                  </a:lnTo>
                  <a:lnTo>
                    <a:pt x="2944" y="3165"/>
                  </a:lnTo>
                  <a:lnTo>
                    <a:pt x="2970" y="3123"/>
                  </a:lnTo>
                  <a:lnTo>
                    <a:pt x="2990" y="3079"/>
                  </a:lnTo>
                  <a:lnTo>
                    <a:pt x="3005" y="3031"/>
                  </a:lnTo>
                  <a:lnTo>
                    <a:pt x="3014" y="2981"/>
                  </a:lnTo>
                  <a:lnTo>
                    <a:pt x="3018" y="2930"/>
                  </a:lnTo>
                  <a:lnTo>
                    <a:pt x="3014" y="2878"/>
                  </a:lnTo>
                  <a:lnTo>
                    <a:pt x="3005" y="2829"/>
                  </a:lnTo>
                  <a:lnTo>
                    <a:pt x="2990" y="2781"/>
                  </a:lnTo>
                  <a:lnTo>
                    <a:pt x="2970" y="2736"/>
                  </a:lnTo>
                  <a:lnTo>
                    <a:pt x="2944" y="2695"/>
                  </a:lnTo>
                  <a:lnTo>
                    <a:pt x="2914" y="2656"/>
                  </a:lnTo>
                  <a:lnTo>
                    <a:pt x="2880" y="2622"/>
                  </a:lnTo>
                  <a:lnTo>
                    <a:pt x="2841" y="2591"/>
                  </a:lnTo>
                  <a:lnTo>
                    <a:pt x="2800" y="2566"/>
                  </a:lnTo>
                  <a:lnTo>
                    <a:pt x="2756" y="2546"/>
                  </a:lnTo>
                  <a:lnTo>
                    <a:pt x="2708" y="2531"/>
                  </a:lnTo>
                  <a:lnTo>
                    <a:pt x="2659" y="2521"/>
                  </a:lnTo>
                  <a:lnTo>
                    <a:pt x="2607" y="2518"/>
                  </a:lnTo>
                  <a:close/>
                  <a:moveTo>
                    <a:pt x="573" y="1341"/>
                  </a:moveTo>
                  <a:lnTo>
                    <a:pt x="522" y="1344"/>
                  </a:lnTo>
                  <a:lnTo>
                    <a:pt x="472" y="1353"/>
                  </a:lnTo>
                  <a:lnTo>
                    <a:pt x="425" y="1368"/>
                  </a:lnTo>
                  <a:lnTo>
                    <a:pt x="381" y="1389"/>
                  </a:lnTo>
                  <a:lnTo>
                    <a:pt x="338" y="1415"/>
                  </a:lnTo>
                  <a:lnTo>
                    <a:pt x="300" y="1445"/>
                  </a:lnTo>
                  <a:lnTo>
                    <a:pt x="266" y="1479"/>
                  </a:lnTo>
                  <a:lnTo>
                    <a:pt x="237" y="1517"/>
                  </a:lnTo>
                  <a:lnTo>
                    <a:pt x="211" y="1559"/>
                  </a:lnTo>
                  <a:lnTo>
                    <a:pt x="190" y="1603"/>
                  </a:lnTo>
                  <a:lnTo>
                    <a:pt x="175" y="1651"/>
                  </a:lnTo>
                  <a:lnTo>
                    <a:pt x="165" y="1701"/>
                  </a:lnTo>
                  <a:lnTo>
                    <a:pt x="162" y="1752"/>
                  </a:lnTo>
                  <a:lnTo>
                    <a:pt x="165" y="1804"/>
                  </a:lnTo>
                  <a:lnTo>
                    <a:pt x="175" y="1853"/>
                  </a:lnTo>
                  <a:lnTo>
                    <a:pt x="190" y="1901"/>
                  </a:lnTo>
                  <a:lnTo>
                    <a:pt x="211" y="1946"/>
                  </a:lnTo>
                  <a:lnTo>
                    <a:pt x="237" y="1987"/>
                  </a:lnTo>
                  <a:lnTo>
                    <a:pt x="266" y="2026"/>
                  </a:lnTo>
                  <a:lnTo>
                    <a:pt x="300" y="2060"/>
                  </a:lnTo>
                  <a:lnTo>
                    <a:pt x="338" y="2090"/>
                  </a:lnTo>
                  <a:lnTo>
                    <a:pt x="381" y="2116"/>
                  </a:lnTo>
                  <a:lnTo>
                    <a:pt x="425" y="2136"/>
                  </a:lnTo>
                  <a:lnTo>
                    <a:pt x="472" y="2151"/>
                  </a:lnTo>
                  <a:lnTo>
                    <a:pt x="522" y="2161"/>
                  </a:lnTo>
                  <a:lnTo>
                    <a:pt x="573" y="2164"/>
                  </a:lnTo>
                  <a:lnTo>
                    <a:pt x="625" y="2161"/>
                  </a:lnTo>
                  <a:lnTo>
                    <a:pt x="674" y="2151"/>
                  </a:lnTo>
                  <a:lnTo>
                    <a:pt x="721" y="2136"/>
                  </a:lnTo>
                  <a:lnTo>
                    <a:pt x="766" y="2116"/>
                  </a:lnTo>
                  <a:lnTo>
                    <a:pt x="807" y="2090"/>
                  </a:lnTo>
                  <a:lnTo>
                    <a:pt x="846" y="2060"/>
                  </a:lnTo>
                  <a:lnTo>
                    <a:pt x="880" y="2026"/>
                  </a:lnTo>
                  <a:lnTo>
                    <a:pt x="910" y="1987"/>
                  </a:lnTo>
                  <a:lnTo>
                    <a:pt x="936" y="1946"/>
                  </a:lnTo>
                  <a:lnTo>
                    <a:pt x="956" y="1901"/>
                  </a:lnTo>
                  <a:lnTo>
                    <a:pt x="971" y="1853"/>
                  </a:lnTo>
                  <a:lnTo>
                    <a:pt x="980" y="1804"/>
                  </a:lnTo>
                  <a:lnTo>
                    <a:pt x="984" y="1752"/>
                  </a:lnTo>
                  <a:lnTo>
                    <a:pt x="980" y="1701"/>
                  </a:lnTo>
                  <a:lnTo>
                    <a:pt x="971" y="1651"/>
                  </a:lnTo>
                  <a:lnTo>
                    <a:pt x="956" y="1603"/>
                  </a:lnTo>
                  <a:lnTo>
                    <a:pt x="936" y="1559"/>
                  </a:lnTo>
                  <a:lnTo>
                    <a:pt x="910" y="1517"/>
                  </a:lnTo>
                  <a:lnTo>
                    <a:pt x="880" y="1479"/>
                  </a:lnTo>
                  <a:lnTo>
                    <a:pt x="846" y="1445"/>
                  </a:lnTo>
                  <a:lnTo>
                    <a:pt x="807" y="1415"/>
                  </a:lnTo>
                  <a:lnTo>
                    <a:pt x="766" y="1389"/>
                  </a:lnTo>
                  <a:lnTo>
                    <a:pt x="721" y="1368"/>
                  </a:lnTo>
                  <a:lnTo>
                    <a:pt x="674" y="1353"/>
                  </a:lnTo>
                  <a:lnTo>
                    <a:pt x="625" y="1344"/>
                  </a:lnTo>
                  <a:lnTo>
                    <a:pt x="573" y="1341"/>
                  </a:lnTo>
                  <a:close/>
                  <a:moveTo>
                    <a:pt x="2607" y="164"/>
                  </a:moveTo>
                  <a:lnTo>
                    <a:pt x="2556" y="167"/>
                  </a:lnTo>
                  <a:lnTo>
                    <a:pt x="2506" y="176"/>
                  </a:lnTo>
                  <a:lnTo>
                    <a:pt x="2458" y="192"/>
                  </a:lnTo>
                  <a:lnTo>
                    <a:pt x="2414" y="212"/>
                  </a:lnTo>
                  <a:lnTo>
                    <a:pt x="2372" y="238"/>
                  </a:lnTo>
                  <a:lnTo>
                    <a:pt x="2334" y="267"/>
                  </a:lnTo>
                  <a:lnTo>
                    <a:pt x="2300" y="302"/>
                  </a:lnTo>
                  <a:lnTo>
                    <a:pt x="2271" y="341"/>
                  </a:lnTo>
                  <a:lnTo>
                    <a:pt x="2245" y="382"/>
                  </a:lnTo>
                  <a:lnTo>
                    <a:pt x="2224" y="427"/>
                  </a:lnTo>
                  <a:lnTo>
                    <a:pt x="2209" y="474"/>
                  </a:lnTo>
                  <a:lnTo>
                    <a:pt x="2200" y="524"/>
                  </a:lnTo>
                  <a:lnTo>
                    <a:pt x="2196" y="576"/>
                  </a:lnTo>
                  <a:lnTo>
                    <a:pt x="2200" y="627"/>
                  </a:lnTo>
                  <a:lnTo>
                    <a:pt x="2209" y="677"/>
                  </a:lnTo>
                  <a:lnTo>
                    <a:pt x="2224" y="724"/>
                  </a:lnTo>
                  <a:lnTo>
                    <a:pt x="2245" y="768"/>
                  </a:lnTo>
                  <a:lnTo>
                    <a:pt x="2271" y="810"/>
                  </a:lnTo>
                  <a:lnTo>
                    <a:pt x="2300" y="848"/>
                  </a:lnTo>
                  <a:lnTo>
                    <a:pt x="2334" y="883"/>
                  </a:lnTo>
                  <a:lnTo>
                    <a:pt x="2372" y="913"/>
                  </a:lnTo>
                  <a:lnTo>
                    <a:pt x="2414" y="939"/>
                  </a:lnTo>
                  <a:lnTo>
                    <a:pt x="2458" y="959"/>
                  </a:lnTo>
                  <a:lnTo>
                    <a:pt x="2506" y="975"/>
                  </a:lnTo>
                  <a:lnTo>
                    <a:pt x="2556" y="983"/>
                  </a:lnTo>
                  <a:lnTo>
                    <a:pt x="2607" y="986"/>
                  </a:lnTo>
                  <a:lnTo>
                    <a:pt x="2659" y="983"/>
                  </a:lnTo>
                  <a:lnTo>
                    <a:pt x="2708" y="975"/>
                  </a:lnTo>
                  <a:lnTo>
                    <a:pt x="2756" y="959"/>
                  </a:lnTo>
                  <a:lnTo>
                    <a:pt x="2800" y="939"/>
                  </a:lnTo>
                  <a:lnTo>
                    <a:pt x="2841" y="913"/>
                  </a:lnTo>
                  <a:lnTo>
                    <a:pt x="2880" y="883"/>
                  </a:lnTo>
                  <a:lnTo>
                    <a:pt x="2914" y="848"/>
                  </a:lnTo>
                  <a:lnTo>
                    <a:pt x="2944" y="810"/>
                  </a:lnTo>
                  <a:lnTo>
                    <a:pt x="2970" y="768"/>
                  </a:lnTo>
                  <a:lnTo>
                    <a:pt x="2990" y="724"/>
                  </a:lnTo>
                  <a:lnTo>
                    <a:pt x="3005" y="677"/>
                  </a:lnTo>
                  <a:lnTo>
                    <a:pt x="3014" y="627"/>
                  </a:lnTo>
                  <a:lnTo>
                    <a:pt x="3018" y="576"/>
                  </a:lnTo>
                  <a:lnTo>
                    <a:pt x="3014" y="524"/>
                  </a:lnTo>
                  <a:lnTo>
                    <a:pt x="3005" y="474"/>
                  </a:lnTo>
                  <a:lnTo>
                    <a:pt x="2990" y="427"/>
                  </a:lnTo>
                  <a:lnTo>
                    <a:pt x="2970" y="382"/>
                  </a:lnTo>
                  <a:lnTo>
                    <a:pt x="2944" y="341"/>
                  </a:lnTo>
                  <a:lnTo>
                    <a:pt x="2914" y="302"/>
                  </a:lnTo>
                  <a:lnTo>
                    <a:pt x="2880" y="267"/>
                  </a:lnTo>
                  <a:lnTo>
                    <a:pt x="2841" y="238"/>
                  </a:lnTo>
                  <a:lnTo>
                    <a:pt x="2800" y="212"/>
                  </a:lnTo>
                  <a:lnTo>
                    <a:pt x="2756" y="192"/>
                  </a:lnTo>
                  <a:lnTo>
                    <a:pt x="2708" y="176"/>
                  </a:lnTo>
                  <a:lnTo>
                    <a:pt x="2659" y="167"/>
                  </a:lnTo>
                  <a:lnTo>
                    <a:pt x="2607" y="164"/>
                  </a:lnTo>
                  <a:close/>
                  <a:moveTo>
                    <a:pt x="2607" y="0"/>
                  </a:moveTo>
                  <a:lnTo>
                    <a:pt x="2670" y="5"/>
                  </a:lnTo>
                  <a:lnTo>
                    <a:pt x="2730" y="14"/>
                  </a:lnTo>
                  <a:lnTo>
                    <a:pt x="2788" y="30"/>
                  </a:lnTo>
                  <a:lnTo>
                    <a:pt x="2844" y="53"/>
                  </a:lnTo>
                  <a:lnTo>
                    <a:pt x="2896" y="79"/>
                  </a:lnTo>
                  <a:lnTo>
                    <a:pt x="2945" y="112"/>
                  </a:lnTo>
                  <a:lnTo>
                    <a:pt x="2991" y="149"/>
                  </a:lnTo>
                  <a:lnTo>
                    <a:pt x="3032" y="191"/>
                  </a:lnTo>
                  <a:lnTo>
                    <a:pt x="3070" y="237"/>
                  </a:lnTo>
                  <a:lnTo>
                    <a:pt x="3101" y="285"/>
                  </a:lnTo>
                  <a:lnTo>
                    <a:pt x="3129" y="339"/>
                  </a:lnTo>
                  <a:lnTo>
                    <a:pt x="3151" y="394"/>
                  </a:lnTo>
                  <a:lnTo>
                    <a:pt x="3167" y="452"/>
                  </a:lnTo>
                  <a:lnTo>
                    <a:pt x="3177" y="513"/>
                  </a:lnTo>
                  <a:lnTo>
                    <a:pt x="3180" y="576"/>
                  </a:lnTo>
                  <a:lnTo>
                    <a:pt x="3177" y="638"/>
                  </a:lnTo>
                  <a:lnTo>
                    <a:pt x="3167" y="698"/>
                  </a:lnTo>
                  <a:lnTo>
                    <a:pt x="3151" y="757"/>
                  </a:lnTo>
                  <a:lnTo>
                    <a:pt x="3129" y="812"/>
                  </a:lnTo>
                  <a:lnTo>
                    <a:pt x="3101" y="865"/>
                  </a:lnTo>
                  <a:lnTo>
                    <a:pt x="3070" y="914"/>
                  </a:lnTo>
                  <a:lnTo>
                    <a:pt x="3032" y="960"/>
                  </a:lnTo>
                  <a:lnTo>
                    <a:pt x="2991" y="1001"/>
                  </a:lnTo>
                  <a:lnTo>
                    <a:pt x="2945" y="1038"/>
                  </a:lnTo>
                  <a:lnTo>
                    <a:pt x="2896" y="1071"/>
                  </a:lnTo>
                  <a:lnTo>
                    <a:pt x="2844" y="1098"/>
                  </a:lnTo>
                  <a:lnTo>
                    <a:pt x="2788" y="1120"/>
                  </a:lnTo>
                  <a:lnTo>
                    <a:pt x="2730" y="1136"/>
                  </a:lnTo>
                  <a:lnTo>
                    <a:pt x="2670" y="1146"/>
                  </a:lnTo>
                  <a:lnTo>
                    <a:pt x="2607" y="1150"/>
                  </a:lnTo>
                  <a:lnTo>
                    <a:pt x="2548" y="1147"/>
                  </a:lnTo>
                  <a:lnTo>
                    <a:pt x="2489" y="1137"/>
                  </a:lnTo>
                  <a:lnTo>
                    <a:pt x="2433" y="1123"/>
                  </a:lnTo>
                  <a:lnTo>
                    <a:pt x="2379" y="1102"/>
                  </a:lnTo>
                  <a:lnTo>
                    <a:pt x="2328" y="1077"/>
                  </a:lnTo>
                  <a:lnTo>
                    <a:pt x="2279" y="1046"/>
                  </a:lnTo>
                  <a:lnTo>
                    <a:pt x="2235" y="1012"/>
                  </a:lnTo>
                  <a:lnTo>
                    <a:pt x="2194" y="973"/>
                  </a:lnTo>
                  <a:lnTo>
                    <a:pt x="2157" y="930"/>
                  </a:lnTo>
                  <a:lnTo>
                    <a:pt x="1105" y="1538"/>
                  </a:lnTo>
                  <a:lnTo>
                    <a:pt x="1123" y="1589"/>
                  </a:lnTo>
                  <a:lnTo>
                    <a:pt x="1135" y="1642"/>
                  </a:lnTo>
                  <a:lnTo>
                    <a:pt x="1144" y="1697"/>
                  </a:lnTo>
                  <a:lnTo>
                    <a:pt x="1146" y="1752"/>
                  </a:lnTo>
                  <a:lnTo>
                    <a:pt x="1144" y="1809"/>
                  </a:lnTo>
                  <a:lnTo>
                    <a:pt x="1135" y="1863"/>
                  </a:lnTo>
                  <a:lnTo>
                    <a:pt x="1123" y="1916"/>
                  </a:lnTo>
                  <a:lnTo>
                    <a:pt x="1105" y="1966"/>
                  </a:lnTo>
                  <a:lnTo>
                    <a:pt x="2157" y="2574"/>
                  </a:lnTo>
                  <a:lnTo>
                    <a:pt x="2194" y="2532"/>
                  </a:lnTo>
                  <a:lnTo>
                    <a:pt x="2235" y="2494"/>
                  </a:lnTo>
                  <a:lnTo>
                    <a:pt x="2279" y="2458"/>
                  </a:lnTo>
                  <a:lnTo>
                    <a:pt x="2328" y="2429"/>
                  </a:lnTo>
                  <a:lnTo>
                    <a:pt x="2379" y="2403"/>
                  </a:lnTo>
                  <a:lnTo>
                    <a:pt x="2433" y="2382"/>
                  </a:lnTo>
                  <a:lnTo>
                    <a:pt x="2489" y="2367"/>
                  </a:lnTo>
                  <a:lnTo>
                    <a:pt x="2548" y="2358"/>
                  </a:lnTo>
                  <a:lnTo>
                    <a:pt x="2607" y="2355"/>
                  </a:lnTo>
                  <a:lnTo>
                    <a:pt x="2670" y="2358"/>
                  </a:lnTo>
                  <a:lnTo>
                    <a:pt x="2730" y="2368"/>
                  </a:lnTo>
                  <a:lnTo>
                    <a:pt x="2788" y="2384"/>
                  </a:lnTo>
                  <a:lnTo>
                    <a:pt x="2844" y="2406"/>
                  </a:lnTo>
                  <a:lnTo>
                    <a:pt x="2896" y="2434"/>
                  </a:lnTo>
                  <a:lnTo>
                    <a:pt x="2945" y="2466"/>
                  </a:lnTo>
                  <a:lnTo>
                    <a:pt x="2991" y="2503"/>
                  </a:lnTo>
                  <a:lnTo>
                    <a:pt x="3032" y="2545"/>
                  </a:lnTo>
                  <a:lnTo>
                    <a:pt x="3070" y="2590"/>
                  </a:lnTo>
                  <a:lnTo>
                    <a:pt x="3101" y="2640"/>
                  </a:lnTo>
                  <a:lnTo>
                    <a:pt x="3129" y="2692"/>
                  </a:lnTo>
                  <a:lnTo>
                    <a:pt x="3151" y="2748"/>
                  </a:lnTo>
                  <a:lnTo>
                    <a:pt x="3167" y="2806"/>
                  </a:lnTo>
                  <a:lnTo>
                    <a:pt x="3177" y="2867"/>
                  </a:lnTo>
                  <a:lnTo>
                    <a:pt x="3180" y="2930"/>
                  </a:lnTo>
                  <a:lnTo>
                    <a:pt x="3177" y="2992"/>
                  </a:lnTo>
                  <a:lnTo>
                    <a:pt x="3167" y="3053"/>
                  </a:lnTo>
                  <a:lnTo>
                    <a:pt x="3151" y="3110"/>
                  </a:lnTo>
                  <a:lnTo>
                    <a:pt x="3129" y="3167"/>
                  </a:lnTo>
                  <a:lnTo>
                    <a:pt x="3101" y="3219"/>
                  </a:lnTo>
                  <a:lnTo>
                    <a:pt x="3070" y="3269"/>
                  </a:lnTo>
                  <a:lnTo>
                    <a:pt x="3032" y="3315"/>
                  </a:lnTo>
                  <a:lnTo>
                    <a:pt x="2991" y="3356"/>
                  </a:lnTo>
                  <a:lnTo>
                    <a:pt x="2945" y="3393"/>
                  </a:lnTo>
                  <a:lnTo>
                    <a:pt x="2896" y="3425"/>
                  </a:lnTo>
                  <a:lnTo>
                    <a:pt x="2844" y="3453"/>
                  </a:lnTo>
                  <a:lnTo>
                    <a:pt x="2788" y="3474"/>
                  </a:lnTo>
                  <a:lnTo>
                    <a:pt x="2730" y="3491"/>
                  </a:lnTo>
                  <a:lnTo>
                    <a:pt x="2670" y="3501"/>
                  </a:lnTo>
                  <a:lnTo>
                    <a:pt x="2607" y="3504"/>
                  </a:lnTo>
                  <a:lnTo>
                    <a:pt x="2544" y="3501"/>
                  </a:lnTo>
                  <a:lnTo>
                    <a:pt x="2484" y="3491"/>
                  </a:lnTo>
                  <a:lnTo>
                    <a:pt x="2427" y="3474"/>
                  </a:lnTo>
                  <a:lnTo>
                    <a:pt x="2370" y="3453"/>
                  </a:lnTo>
                  <a:lnTo>
                    <a:pt x="2318" y="3425"/>
                  </a:lnTo>
                  <a:lnTo>
                    <a:pt x="2268" y="3393"/>
                  </a:lnTo>
                  <a:lnTo>
                    <a:pt x="2223" y="3356"/>
                  </a:lnTo>
                  <a:lnTo>
                    <a:pt x="2181" y="3315"/>
                  </a:lnTo>
                  <a:lnTo>
                    <a:pt x="2144" y="3269"/>
                  </a:lnTo>
                  <a:lnTo>
                    <a:pt x="2113" y="3219"/>
                  </a:lnTo>
                  <a:lnTo>
                    <a:pt x="2085" y="3167"/>
                  </a:lnTo>
                  <a:lnTo>
                    <a:pt x="2064" y="3110"/>
                  </a:lnTo>
                  <a:lnTo>
                    <a:pt x="2047" y="3053"/>
                  </a:lnTo>
                  <a:lnTo>
                    <a:pt x="2037" y="2992"/>
                  </a:lnTo>
                  <a:lnTo>
                    <a:pt x="2034" y="2930"/>
                  </a:lnTo>
                  <a:lnTo>
                    <a:pt x="2037" y="2873"/>
                  </a:lnTo>
                  <a:lnTo>
                    <a:pt x="2045" y="2819"/>
                  </a:lnTo>
                  <a:lnTo>
                    <a:pt x="2057" y="2767"/>
                  </a:lnTo>
                  <a:lnTo>
                    <a:pt x="2075" y="2716"/>
                  </a:lnTo>
                  <a:lnTo>
                    <a:pt x="1024" y="2107"/>
                  </a:lnTo>
                  <a:lnTo>
                    <a:pt x="987" y="2150"/>
                  </a:lnTo>
                  <a:lnTo>
                    <a:pt x="945" y="2188"/>
                  </a:lnTo>
                  <a:lnTo>
                    <a:pt x="901" y="2223"/>
                  </a:lnTo>
                  <a:lnTo>
                    <a:pt x="853" y="2254"/>
                  </a:lnTo>
                  <a:lnTo>
                    <a:pt x="801" y="2280"/>
                  </a:lnTo>
                  <a:lnTo>
                    <a:pt x="748" y="2300"/>
                  </a:lnTo>
                  <a:lnTo>
                    <a:pt x="692" y="2315"/>
                  </a:lnTo>
                  <a:lnTo>
                    <a:pt x="633" y="2323"/>
                  </a:lnTo>
                  <a:lnTo>
                    <a:pt x="573" y="2327"/>
                  </a:lnTo>
                  <a:lnTo>
                    <a:pt x="511" y="2323"/>
                  </a:lnTo>
                  <a:lnTo>
                    <a:pt x="451" y="2314"/>
                  </a:lnTo>
                  <a:lnTo>
                    <a:pt x="393" y="2298"/>
                  </a:lnTo>
                  <a:lnTo>
                    <a:pt x="336" y="2276"/>
                  </a:lnTo>
                  <a:lnTo>
                    <a:pt x="284" y="2248"/>
                  </a:lnTo>
                  <a:lnTo>
                    <a:pt x="235" y="2216"/>
                  </a:lnTo>
                  <a:lnTo>
                    <a:pt x="190" y="2179"/>
                  </a:lnTo>
                  <a:lnTo>
                    <a:pt x="147" y="2137"/>
                  </a:lnTo>
                  <a:lnTo>
                    <a:pt x="111" y="2091"/>
                  </a:lnTo>
                  <a:lnTo>
                    <a:pt x="78" y="2043"/>
                  </a:lnTo>
                  <a:lnTo>
                    <a:pt x="51" y="1989"/>
                  </a:lnTo>
                  <a:lnTo>
                    <a:pt x="30" y="1934"/>
                  </a:lnTo>
                  <a:lnTo>
                    <a:pt x="14" y="1876"/>
                  </a:lnTo>
                  <a:lnTo>
                    <a:pt x="3" y="1815"/>
                  </a:lnTo>
                  <a:lnTo>
                    <a:pt x="0" y="1752"/>
                  </a:lnTo>
                  <a:lnTo>
                    <a:pt x="3" y="1689"/>
                  </a:lnTo>
                  <a:lnTo>
                    <a:pt x="14" y="1629"/>
                  </a:lnTo>
                  <a:lnTo>
                    <a:pt x="30" y="1571"/>
                  </a:lnTo>
                  <a:lnTo>
                    <a:pt x="51" y="1515"/>
                  </a:lnTo>
                  <a:lnTo>
                    <a:pt x="78" y="1463"/>
                  </a:lnTo>
                  <a:lnTo>
                    <a:pt x="111" y="1413"/>
                  </a:lnTo>
                  <a:lnTo>
                    <a:pt x="147" y="1368"/>
                  </a:lnTo>
                  <a:lnTo>
                    <a:pt x="190" y="1326"/>
                  </a:lnTo>
                  <a:lnTo>
                    <a:pt x="235" y="1288"/>
                  </a:lnTo>
                  <a:lnTo>
                    <a:pt x="284" y="1257"/>
                  </a:lnTo>
                  <a:lnTo>
                    <a:pt x="336" y="1229"/>
                  </a:lnTo>
                  <a:lnTo>
                    <a:pt x="393" y="1208"/>
                  </a:lnTo>
                  <a:lnTo>
                    <a:pt x="451" y="1192"/>
                  </a:lnTo>
                  <a:lnTo>
                    <a:pt x="511" y="1181"/>
                  </a:lnTo>
                  <a:lnTo>
                    <a:pt x="573" y="1178"/>
                  </a:lnTo>
                  <a:lnTo>
                    <a:pt x="633" y="1181"/>
                  </a:lnTo>
                  <a:lnTo>
                    <a:pt x="692" y="1191"/>
                  </a:lnTo>
                  <a:lnTo>
                    <a:pt x="748" y="1205"/>
                  </a:lnTo>
                  <a:lnTo>
                    <a:pt x="801" y="1226"/>
                  </a:lnTo>
                  <a:lnTo>
                    <a:pt x="853" y="1251"/>
                  </a:lnTo>
                  <a:lnTo>
                    <a:pt x="901" y="1281"/>
                  </a:lnTo>
                  <a:lnTo>
                    <a:pt x="945" y="1316"/>
                  </a:lnTo>
                  <a:lnTo>
                    <a:pt x="987" y="1355"/>
                  </a:lnTo>
                  <a:lnTo>
                    <a:pt x="1024" y="1398"/>
                  </a:lnTo>
                  <a:lnTo>
                    <a:pt x="2075" y="789"/>
                  </a:lnTo>
                  <a:lnTo>
                    <a:pt x="2057" y="739"/>
                  </a:lnTo>
                  <a:lnTo>
                    <a:pt x="2045" y="685"/>
                  </a:lnTo>
                  <a:lnTo>
                    <a:pt x="2037" y="631"/>
                  </a:lnTo>
                  <a:lnTo>
                    <a:pt x="2034" y="576"/>
                  </a:lnTo>
                  <a:lnTo>
                    <a:pt x="2037" y="513"/>
                  </a:lnTo>
                  <a:lnTo>
                    <a:pt x="2047" y="452"/>
                  </a:lnTo>
                  <a:lnTo>
                    <a:pt x="2064" y="394"/>
                  </a:lnTo>
                  <a:lnTo>
                    <a:pt x="2085" y="339"/>
                  </a:lnTo>
                  <a:lnTo>
                    <a:pt x="2113" y="285"/>
                  </a:lnTo>
                  <a:lnTo>
                    <a:pt x="2144" y="237"/>
                  </a:lnTo>
                  <a:lnTo>
                    <a:pt x="2181" y="191"/>
                  </a:lnTo>
                  <a:lnTo>
                    <a:pt x="2223" y="149"/>
                  </a:lnTo>
                  <a:lnTo>
                    <a:pt x="2268" y="112"/>
                  </a:lnTo>
                  <a:lnTo>
                    <a:pt x="2318" y="79"/>
                  </a:lnTo>
                  <a:lnTo>
                    <a:pt x="2370" y="53"/>
                  </a:lnTo>
                  <a:lnTo>
                    <a:pt x="2427" y="30"/>
                  </a:lnTo>
                  <a:lnTo>
                    <a:pt x="2484" y="14"/>
                  </a:lnTo>
                  <a:lnTo>
                    <a:pt x="2544" y="5"/>
                  </a:lnTo>
                  <a:lnTo>
                    <a:pt x="2607"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50" name="Freeform 137"/>
            <p:cNvSpPr/>
            <p:nvPr/>
          </p:nvSpPr>
          <p:spPr bwMode="auto">
            <a:xfrm>
              <a:off x="5419726" y="2928938"/>
              <a:ext cx="50800" cy="50800"/>
            </a:xfrm>
            <a:custGeom>
              <a:avLst/>
              <a:gdLst>
                <a:gd name="T0" fmla="*/ 241 w 323"/>
                <a:gd name="T1" fmla="*/ 0 h 323"/>
                <a:gd name="T2" fmla="*/ 263 w 323"/>
                <a:gd name="T3" fmla="*/ 2 h 323"/>
                <a:gd name="T4" fmla="*/ 282 w 323"/>
                <a:gd name="T5" fmla="*/ 10 h 323"/>
                <a:gd name="T6" fmla="*/ 298 w 323"/>
                <a:gd name="T7" fmla="*/ 23 h 323"/>
                <a:gd name="T8" fmla="*/ 311 w 323"/>
                <a:gd name="T9" fmla="*/ 39 h 323"/>
                <a:gd name="T10" fmla="*/ 319 w 323"/>
                <a:gd name="T11" fmla="*/ 59 h 323"/>
                <a:gd name="T12" fmla="*/ 323 w 323"/>
                <a:gd name="T13" fmla="*/ 81 h 323"/>
                <a:gd name="T14" fmla="*/ 319 w 323"/>
                <a:gd name="T15" fmla="*/ 102 h 323"/>
                <a:gd name="T16" fmla="*/ 311 w 323"/>
                <a:gd name="T17" fmla="*/ 122 h 323"/>
                <a:gd name="T18" fmla="*/ 298 w 323"/>
                <a:gd name="T19" fmla="*/ 138 h 323"/>
                <a:gd name="T20" fmla="*/ 282 w 323"/>
                <a:gd name="T21" fmla="*/ 151 h 323"/>
                <a:gd name="T22" fmla="*/ 263 w 323"/>
                <a:gd name="T23" fmla="*/ 159 h 323"/>
                <a:gd name="T24" fmla="*/ 241 w 323"/>
                <a:gd name="T25" fmla="*/ 162 h 323"/>
                <a:gd name="T26" fmla="*/ 220 w 323"/>
                <a:gd name="T27" fmla="*/ 165 h 323"/>
                <a:gd name="T28" fmla="*/ 202 w 323"/>
                <a:gd name="T29" fmla="*/ 173 h 323"/>
                <a:gd name="T30" fmla="*/ 186 w 323"/>
                <a:gd name="T31" fmla="*/ 186 h 323"/>
                <a:gd name="T32" fmla="*/ 173 w 323"/>
                <a:gd name="T33" fmla="*/ 202 h 323"/>
                <a:gd name="T34" fmla="*/ 165 w 323"/>
                <a:gd name="T35" fmla="*/ 220 h 323"/>
                <a:gd name="T36" fmla="*/ 162 w 323"/>
                <a:gd name="T37" fmla="*/ 241 h 323"/>
                <a:gd name="T38" fmla="*/ 159 w 323"/>
                <a:gd name="T39" fmla="*/ 264 h 323"/>
                <a:gd name="T40" fmla="*/ 151 w 323"/>
                <a:gd name="T41" fmla="*/ 283 h 323"/>
                <a:gd name="T42" fmla="*/ 138 w 323"/>
                <a:gd name="T43" fmla="*/ 299 h 323"/>
                <a:gd name="T44" fmla="*/ 122 w 323"/>
                <a:gd name="T45" fmla="*/ 311 h 323"/>
                <a:gd name="T46" fmla="*/ 103 w 323"/>
                <a:gd name="T47" fmla="*/ 320 h 323"/>
                <a:gd name="T48" fmla="*/ 81 w 323"/>
                <a:gd name="T49" fmla="*/ 323 h 323"/>
                <a:gd name="T50" fmla="*/ 59 w 323"/>
                <a:gd name="T51" fmla="*/ 320 h 323"/>
                <a:gd name="T52" fmla="*/ 40 w 323"/>
                <a:gd name="T53" fmla="*/ 311 h 323"/>
                <a:gd name="T54" fmla="*/ 23 w 323"/>
                <a:gd name="T55" fmla="*/ 299 h 323"/>
                <a:gd name="T56" fmla="*/ 11 w 323"/>
                <a:gd name="T57" fmla="*/ 283 h 323"/>
                <a:gd name="T58" fmla="*/ 2 w 323"/>
                <a:gd name="T59" fmla="*/ 264 h 323"/>
                <a:gd name="T60" fmla="*/ 0 w 323"/>
                <a:gd name="T61" fmla="*/ 241 h 323"/>
                <a:gd name="T62" fmla="*/ 3 w 323"/>
                <a:gd name="T63" fmla="*/ 202 h 323"/>
                <a:gd name="T64" fmla="*/ 12 w 323"/>
                <a:gd name="T65" fmla="*/ 165 h 323"/>
                <a:gd name="T66" fmla="*/ 27 w 323"/>
                <a:gd name="T67" fmla="*/ 131 h 323"/>
                <a:gd name="T68" fmla="*/ 47 w 323"/>
                <a:gd name="T69" fmla="*/ 99 h 323"/>
                <a:gd name="T70" fmla="*/ 70 w 323"/>
                <a:gd name="T71" fmla="*/ 70 h 323"/>
                <a:gd name="T72" fmla="*/ 99 w 323"/>
                <a:gd name="T73" fmla="*/ 47 h 323"/>
                <a:gd name="T74" fmla="*/ 131 w 323"/>
                <a:gd name="T75" fmla="*/ 26 h 323"/>
                <a:gd name="T76" fmla="*/ 165 w 323"/>
                <a:gd name="T77" fmla="*/ 11 h 323"/>
                <a:gd name="T78" fmla="*/ 202 w 323"/>
                <a:gd name="T79" fmla="*/ 3 h 323"/>
                <a:gd name="T80" fmla="*/ 241 w 323"/>
                <a:gd name="T81"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3" h="323">
                  <a:moveTo>
                    <a:pt x="241" y="0"/>
                  </a:moveTo>
                  <a:lnTo>
                    <a:pt x="263" y="2"/>
                  </a:lnTo>
                  <a:lnTo>
                    <a:pt x="282" y="10"/>
                  </a:lnTo>
                  <a:lnTo>
                    <a:pt x="298" y="23"/>
                  </a:lnTo>
                  <a:lnTo>
                    <a:pt x="311" y="39"/>
                  </a:lnTo>
                  <a:lnTo>
                    <a:pt x="319" y="59"/>
                  </a:lnTo>
                  <a:lnTo>
                    <a:pt x="323" y="81"/>
                  </a:lnTo>
                  <a:lnTo>
                    <a:pt x="319" y="102"/>
                  </a:lnTo>
                  <a:lnTo>
                    <a:pt x="311" y="122"/>
                  </a:lnTo>
                  <a:lnTo>
                    <a:pt x="298" y="138"/>
                  </a:lnTo>
                  <a:lnTo>
                    <a:pt x="282" y="151"/>
                  </a:lnTo>
                  <a:lnTo>
                    <a:pt x="263" y="159"/>
                  </a:lnTo>
                  <a:lnTo>
                    <a:pt x="241" y="162"/>
                  </a:lnTo>
                  <a:lnTo>
                    <a:pt x="220" y="165"/>
                  </a:lnTo>
                  <a:lnTo>
                    <a:pt x="202" y="173"/>
                  </a:lnTo>
                  <a:lnTo>
                    <a:pt x="186" y="186"/>
                  </a:lnTo>
                  <a:lnTo>
                    <a:pt x="173" y="202"/>
                  </a:lnTo>
                  <a:lnTo>
                    <a:pt x="165" y="220"/>
                  </a:lnTo>
                  <a:lnTo>
                    <a:pt x="162" y="241"/>
                  </a:lnTo>
                  <a:lnTo>
                    <a:pt x="159" y="264"/>
                  </a:lnTo>
                  <a:lnTo>
                    <a:pt x="151" y="283"/>
                  </a:lnTo>
                  <a:lnTo>
                    <a:pt x="138" y="299"/>
                  </a:lnTo>
                  <a:lnTo>
                    <a:pt x="122" y="311"/>
                  </a:lnTo>
                  <a:lnTo>
                    <a:pt x="103" y="320"/>
                  </a:lnTo>
                  <a:lnTo>
                    <a:pt x="81" y="323"/>
                  </a:lnTo>
                  <a:lnTo>
                    <a:pt x="59" y="320"/>
                  </a:lnTo>
                  <a:lnTo>
                    <a:pt x="40" y="311"/>
                  </a:lnTo>
                  <a:lnTo>
                    <a:pt x="23" y="299"/>
                  </a:lnTo>
                  <a:lnTo>
                    <a:pt x="11" y="283"/>
                  </a:lnTo>
                  <a:lnTo>
                    <a:pt x="2" y="264"/>
                  </a:lnTo>
                  <a:lnTo>
                    <a:pt x="0" y="241"/>
                  </a:lnTo>
                  <a:lnTo>
                    <a:pt x="3" y="202"/>
                  </a:lnTo>
                  <a:lnTo>
                    <a:pt x="12" y="165"/>
                  </a:lnTo>
                  <a:lnTo>
                    <a:pt x="27" y="131"/>
                  </a:lnTo>
                  <a:lnTo>
                    <a:pt x="47" y="99"/>
                  </a:lnTo>
                  <a:lnTo>
                    <a:pt x="70" y="70"/>
                  </a:lnTo>
                  <a:lnTo>
                    <a:pt x="99" y="47"/>
                  </a:lnTo>
                  <a:lnTo>
                    <a:pt x="131" y="26"/>
                  </a:lnTo>
                  <a:lnTo>
                    <a:pt x="165" y="11"/>
                  </a:lnTo>
                  <a:lnTo>
                    <a:pt x="202" y="3"/>
                  </a:lnTo>
                  <a:lnTo>
                    <a:pt x="241"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grpSp>
      <p:sp>
        <p:nvSpPr>
          <p:cNvPr id="2" name="文本框 1"/>
          <p:cNvSpPr txBox="1"/>
          <p:nvPr>
            <p:custDataLst>
              <p:tags r:id="rId3"/>
            </p:custDataLst>
          </p:nvPr>
        </p:nvSpPr>
        <p:spPr>
          <a:xfrm>
            <a:off x="1243965" y="439420"/>
            <a:ext cx="7428865" cy="553085"/>
          </a:xfrm>
          <a:prstGeom prst="rect">
            <a:avLst/>
          </a:prstGeom>
          <a:noFill/>
        </p:spPr>
        <p:txBody>
          <a:bodyPr wrap="square" rtlCol="0">
            <a:spAutoFit/>
          </a:bodyPr>
          <a:p>
            <a:pPr>
              <a:lnSpc>
                <a:spcPct val="150000"/>
              </a:lnSpc>
            </a:pPr>
            <a:r>
              <a:rPr lang="zh-CN" altLang="en-US" sz="2000" b="1" dirty="0" smtClean="0">
                <a:cs typeface="+mn-ea"/>
                <a:sym typeface="+mn-lt"/>
              </a:rPr>
              <a:t>参加教育部大学物理课程教指委思政案例评选的经验分享</a:t>
            </a:r>
            <a:endParaRPr lang="zh-CN" altLang="en-US" sz="2000" b="1" dirty="0">
              <a:cs typeface="+mn-ea"/>
              <a:sym typeface="+mn-lt"/>
            </a:endParaRPr>
          </a:p>
        </p:txBody>
      </p:sp>
      <p:pic>
        <p:nvPicPr>
          <p:cNvPr id="56" name="图片 56" descr="9756723aa60b9d57ebeb8714111b8597"/>
          <p:cNvPicPr>
            <a:picLocks noChangeAspect="1"/>
          </p:cNvPicPr>
          <p:nvPr>
            <p:custDataLst>
              <p:tags r:id="rId4"/>
            </p:custDataLst>
          </p:nvPr>
        </p:nvPicPr>
        <p:blipFill>
          <a:blip r:embed="rId5"/>
          <a:stretch>
            <a:fillRect/>
          </a:stretch>
        </p:blipFill>
        <p:spPr>
          <a:xfrm>
            <a:off x="3144520" y="4378325"/>
            <a:ext cx="808990" cy="849630"/>
          </a:xfrm>
          <a:prstGeom prst="rect">
            <a:avLst/>
          </a:prstGeom>
        </p:spPr>
      </p:pic>
      <p:grpSp>
        <p:nvGrpSpPr>
          <p:cNvPr id="8" name="组合 7"/>
          <p:cNvGrpSpPr/>
          <p:nvPr/>
        </p:nvGrpSpPr>
        <p:grpSpPr>
          <a:xfrm>
            <a:off x="1384935" y="3672205"/>
            <a:ext cx="1526540" cy="2251075"/>
            <a:chOff x="1425" y="5306"/>
            <a:chExt cx="2404" cy="3545"/>
          </a:xfrm>
        </p:grpSpPr>
        <p:pic>
          <p:nvPicPr>
            <p:cNvPr id="57" name="图片 4"/>
            <p:cNvPicPr>
              <a:picLocks noChangeAspect="1"/>
            </p:cNvPicPr>
            <p:nvPr>
              <p:custDataLst>
                <p:tags r:id="rId6"/>
              </p:custDataLst>
            </p:nvPr>
          </p:nvPicPr>
          <p:blipFill>
            <a:blip r:embed="rId7"/>
            <a:stretch>
              <a:fillRect/>
            </a:stretch>
          </p:blipFill>
          <p:spPr>
            <a:xfrm>
              <a:off x="1425" y="5306"/>
              <a:ext cx="2405" cy="1766"/>
            </a:xfrm>
            <a:prstGeom prst="rect">
              <a:avLst/>
            </a:prstGeom>
            <a:noFill/>
            <a:ln>
              <a:noFill/>
            </a:ln>
          </p:spPr>
        </p:pic>
        <p:pic>
          <p:nvPicPr>
            <p:cNvPr id="58" name="图片 58" descr="下载"/>
            <p:cNvPicPr>
              <a:picLocks noChangeAspect="1"/>
            </p:cNvPicPr>
            <p:nvPr>
              <p:custDataLst>
                <p:tags r:id="rId8"/>
              </p:custDataLst>
            </p:nvPr>
          </p:nvPicPr>
          <p:blipFill>
            <a:blip r:embed="rId9"/>
            <a:stretch>
              <a:fillRect/>
            </a:stretch>
          </p:blipFill>
          <p:spPr>
            <a:xfrm>
              <a:off x="1529" y="7203"/>
              <a:ext cx="2197" cy="1649"/>
            </a:xfrm>
            <a:prstGeom prst="rect">
              <a:avLst/>
            </a:prstGeom>
          </p:spPr>
        </p:pic>
      </p:grpSp>
      <p:pic>
        <p:nvPicPr>
          <p:cNvPr id="59" name="图片 59" descr="69904f904d97b2ece7153f64afe00f44"/>
          <p:cNvPicPr>
            <a:picLocks noChangeAspect="1"/>
          </p:cNvPicPr>
          <p:nvPr>
            <p:custDataLst>
              <p:tags r:id="rId10"/>
            </p:custDataLst>
          </p:nvPr>
        </p:nvPicPr>
        <p:blipFill>
          <a:blip r:embed="rId11"/>
          <a:stretch>
            <a:fillRect/>
          </a:stretch>
        </p:blipFill>
        <p:spPr>
          <a:xfrm>
            <a:off x="5391150" y="2210435"/>
            <a:ext cx="808355" cy="819150"/>
          </a:xfrm>
          <a:prstGeom prst="rect">
            <a:avLst/>
          </a:prstGeom>
        </p:spPr>
      </p:pic>
      <p:grpSp>
        <p:nvGrpSpPr>
          <p:cNvPr id="3" name="组合 2"/>
          <p:cNvGrpSpPr/>
          <p:nvPr/>
        </p:nvGrpSpPr>
        <p:grpSpPr>
          <a:xfrm>
            <a:off x="4442460" y="951230"/>
            <a:ext cx="2692400" cy="1137920"/>
            <a:chOff x="6816" y="1498"/>
            <a:chExt cx="4240" cy="1792"/>
          </a:xfrm>
        </p:grpSpPr>
        <p:pic>
          <p:nvPicPr>
            <p:cNvPr id="60" name="图片 5"/>
            <p:cNvPicPr>
              <a:picLocks noChangeAspect="1"/>
            </p:cNvPicPr>
            <p:nvPr>
              <p:custDataLst>
                <p:tags r:id="rId12"/>
              </p:custDataLst>
            </p:nvPr>
          </p:nvPicPr>
          <p:blipFill>
            <a:blip r:embed="rId13"/>
            <a:stretch>
              <a:fillRect/>
            </a:stretch>
          </p:blipFill>
          <p:spPr>
            <a:xfrm>
              <a:off x="6816" y="1498"/>
              <a:ext cx="2709" cy="1714"/>
            </a:xfrm>
            <a:prstGeom prst="rect">
              <a:avLst/>
            </a:prstGeom>
            <a:noFill/>
            <a:ln>
              <a:noFill/>
            </a:ln>
          </p:spPr>
        </p:pic>
        <p:pic>
          <p:nvPicPr>
            <p:cNvPr id="61" name="图片 6"/>
            <p:cNvPicPr>
              <a:picLocks noChangeAspect="1"/>
            </p:cNvPicPr>
            <p:nvPr>
              <p:custDataLst>
                <p:tags r:id="rId14"/>
              </p:custDataLst>
            </p:nvPr>
          </p:nvPicPr>
          <p:blipFill>
            <a:blip r:embed="rId15"/>
            <a:stretch>
              <a:fillRect/>
            </a:stretch>
          </p:blipFill>
          <p:spPr>
            <a:xfrm>
              <a:off x="9540" y="1498"/>
              <a:ext cx="1517" cy="1792"/>
            </a:xfrm>
            <a:prstGeom prst="rect">
              <a:avLst/>
            </a:prstGeom>
            <a:noFill/>
            <a:ln>
              <a:noFill/>
            </a:ln>
          </p:spPr>
        </p:pic>
      </p:grpSp>
      <p:pic>
        <p:nvPicPr>
          <p:cNvPr id="62" name="图片 62" descr="b6e15559fa092d4506da9ceaee47b213"/>
          <p:cNvPicPr>
            <a:picLocks noChangeAspect="1"/>
          </p:cNvPicPr>
          <p:nvPr>
            <p:custDataLst>
              <p:tags r:id="rId16"/>
            </p:custDataLst>
          </p:nvPr>
        </p:nvPicPr>
        <p:blipFill>
          <a:blip r:embed="rId17"/>
          <a:stretch>
            <a:fillRect/>
          </a:stretch>
        </p:blipFill>
        <p:spPr>
          <a:xfrm>
            <a:off x="8347075" y="2277110"/>
            <a:ext cx="835025" cy="811530"/>
          </a:xfrm>
          <a:prstGeom prst="rect">
            <a:avLst/>
          </a:prstGeom>
        </p:spPr>
      </p:pic>
      <p:pic>
        <p:nvPicPr>
          <p:cNvPr id="63" name="图片 63" descr="277575ac0e216024513722c0d767fa6a"/>
          <p:cNvPicPr>
            <a:picLocks noChangeAspect="1"/>
          </p:cNvPicPr>
          <p:nvPr>
            <p:custDataLst>
              <p:tags r:id="rId18"/>
            </p:custDataLst>
          </p:nvPr>
        </p:nvPicPr>
        <p:blipFill>
          <a:blip r:embed="rId19"/>
          <a:stretch>
            <a:fillRect/>
          </a:stretch>
        </p:blipFill>
        <p:spPr>
          <a:xfrm>
            <a:off x="6087745" y="4412615"/>
            <a:ext cx="808990" cy="815340"/>
          </a:xfrm>
          <a:prstGeom prst="rect">
            <a:avLst/>
          </a:prstGeom>
        </p:spPr>
      </p:pic>
      <p:grpSp>
        <p:nvGrpSpPr>
          <p:cNvPr id="4" name="组合 3"/>
          <p:cNvGrpSpPr/>
          <p:nvPr/>
        </p:nvGrpSpPr>
        <p:grpSpPr>
          <a:xfrm>
            <a:off x="5090160" y="5419725"/>
            <a:ext cx="2899410" cy="1071880"/>
            <a:chOff x="8322" y="8535"/>
            <a:chExt cx="4566" cy="1688"/>
          </a:xfrm>
        </p:grpSpPr>
        <p:pic>
          <p:nvPicPr>
            <p:cNvPr id="64" name="图片 2"/>
            <p:cNvPicPr>
              <a:picLocks noChangeAspect="1"/>
            </p:cNvPicPr>
            <p:nvPr>
              <p:custDataLst>
                <p:tags r:id="rId20"/>
              </p:custDataLst>
            </p:nvPr>
          </p:nvPicPr>
          <p:blipFill>
            <a:blip r:embed="rId21"/>
            <a:stretch>
              <a:fillRect/>
            </a:stretch>
          </p:blipFill>
          <p:spPr>
            <a:xfrm>
              <a:off x="8322" y="8535"/>
              <a:ext cx="2233" cy="1689"/>
            </a:xfrm>
            <a:prstGeom prst="rect">
              <a:avLst/>
            </a:prstGeom>
            <a:noFill/>
            <a:ln>
              <a:noFill/>
            </a:ln>
          </p:spPr>
        </p:pic>
        <p:pic>
          <p:nvPicPr>
            <p:cNvPr id="65" name="图片 3"/>
            <p:cNvPicPr>
              <a:picLocks noChangeAspect="1"/>
            </p:cNvPicPr>
            <p:nvPr>
              <p:custDataLst>
                <p:tags r:id="rId22"/>
              </p:custDataLst>
            </p:nvPr>
          </p:nvPicPr>
          <p:blipFill>
            <a:blip r:embed="rId23"/>
            <a:stretch>
              <a:fillRect/>
            </a:stretch>
          </p:blipFill>
          <p:spPr>
            <a:xfrm>
              <a:off x="10576" y="8609"/>
              <a:ext cx="2312" cy="1615"/>
            </a:xfrm>
            <a:prstGeom prst="rect">
              <a:avLst/>
            </a:prstGeom>
            <a:noFill/>
            <a:ln>
              <a:noFill/>
            </a:ln>
          </p:spPr>
        </p:pic>
      </p:gr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8" accel="20000" decel="80000" fill="hold" grpId="0" nodeType="after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0-#ppt_w/2"/>
                                          </p:val>
                                        </p:tav>
                                        <p:tav tm="100000">
                                          <p:val>
                                            <p:strVal val="#ppt_x"/>
                                          </p:val>
                                        </p:tav>
                                      </p:tavLst>
                                    </p:anim>
                                    <p:anim calcmode="lin" valueType="num">
                                      <p:cBhvr additive="base">
                                        <p:cTn id="13" dur="500" fill="hold"/>
                                        <p:tgtEl>
                                          <p:spTgt spid="28"/>
                                        </p:tgtEl>
                                        <p:attrNameLst>
                                          <p:attrName>ppt_y</p:attrName>
                                        </p:attrNameLst>
                                      </p:cBhvr>
                                      <p:tavLst>
                                        <p:tav tm="0">
                                          <p:val>
                                            <p:strVal val="#ppt_y"/>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cBhvr>
                                        <p:cTn id="17" dur="500" fill="hold"/>
                                        <p:tgtEl>
                                          <p:spTgt spid="34"/>
                                        </p:tgtEl>
                                        <p:attrNameLst>
                                          <p:attrName>ppt_w</p:attrName>
                                        </p:attrNameLst>
                                      </p:cBhvr>
                                      <p:tavLst>
                                        <p:tav tm="0">
                                          <p:val>
                                            <p:fltVal val="0"/>
                                          </p:val>
                                        </p:tav>
                                        <p:tav tm="100000">
                                          <p:val>
                                            <p:strVal val="#ppt_w"/>
                                          </p:val>
                                        </p:tav>
                                      </p:tavLst>
                                    </p:anim>
                                    <p:anim calcmode="lin" valueType="num">
                                      <p:cBhvr>
                                        <p:cTn id="18" dur="500" fill="hold"/>
                                        <p:tgtEl>
                                          <p:spTgt spid="34"/>
                                        </p:tgtEl>
                                        <p:attrNameLst>
                                          <p:attrName>ppt_h</p:attrName>
                                        </p:attrNameLst>
                                      </p:cBhvr>
                                      <p:tavLst>
                                        <p:tav tm="0">
                                          <p:val>
                                            <p:fltVal val="0"/>
                                          </p:val>
                                        </p:tav>
                                        <p:tav tm="100000">
                                          <p:val>
                                            <p:strVal val="#ppt_h"/>
                                          </p:val>
                                        </p:tav>
                                      </p:tavLst>
                                    </p:anim>
                                    <p:animEffect transition="in" filter="fade">
                                      <p:cBhvr>
                                        <p:cTn id="19" dur="500"/>
                                        <p:tgtEl>
                                          <p:spTgt spid="34"/>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fill="hold"/>
                                        <p:tgtEl>
                                          <p:spTgt spid="29"/>
                                        </p:tgtEl>
                                        <p:attrNameLst>
                                          <p:attrName>ppt_w</p:attrName>
                                        </p:attrNameLst>
                                      </p:cBhvr>
                                      <p:tavLst>
                                        <p:tav tm="0">
                                          <p:val>
                                            <p:fltVal val="0"/>
                                          </p:val>
                                        </p:tav>
                                        <p:tav tm="100000">
                                          <p:val>
                                            <p:strVal val="#ppt_w"/>
                                          </p:val>
                                        </p:tav>
                                      </p:tavLst>
                                    </p:anim>
                                    <p:anim calcmode="lin" valueType="num">
                                      <p:cBhvr>
                                        <p:cTn id="24" dur="500" fill="hold"/>
                                        <p:tgtEl>
                                          <p:spTgt spid="29"/>
                                        </p:tgtEl>
                                        <p:attrNameLst>
                                          <p:attrName>ppt_h</p:attrName>
                                        </p:attrNameLst>
                                      </p:cBhvr>
                                      <p:tavLst>
                                        <p:tav tm="0">
                                          <p:val>
                                            <p:fltVal val="0"/>
                                          </p:val>
                                        </p:tav>
                                        <p:tav tm="100000">
                                          <p:val>
                                            <p:strVal val="#ppt_h"/>
                                          </p:val>
                                        </p:tav>
                                      </p:tavLst>
                                    </p:anim>
                                    <p:animEffect transition="in" filter="fade">
                                      <p:cBhvr>
                                        <p:cTn id="25" dur="500"/>
                                        <p:tgtEl>
                                          <p:spTgt spid="29"/>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41"/>
                                        </p:tgtEl>
                                        <p:attrNameLst>
                                          <p:attrName>style.visibility</p:attrName>
                                        </p:attrNameLst>
                                      </p:cBhvr>
                                      <p:to>
                                        <p:strVal val="visible"/>
                                      </p:to>
                                    </p:set>
                                    <p:anim calcmode="lin" valueType="num">
                                      <p:cBhvr>
                                        <p:cTn id="29" dur="500" fill="hold"/>
                                        <p:tgtEl>
                                          <p:spTgt spid="41"/>
                                        </p:tgtEl>
                                        <p:attrNameLst>
                                          <p:attrName>ppt_w</p:attrName>
                                        </p:attrNameLst>
                                      </p:cBhvr>
                                      <p:tavLst>
                                        <p:tav tm="0">
                                          <p:val>
                                            <p:fltVal val="0"/>
                                          </p:val>
                                        </p:tav>
                                        <p:tav tm="100000">
                                          <p:val>
                                            <p:strVal val="#ppt_w"/>
                                          </p:val>
                                        </p:tav>
                                      </p:tavLst>
                                    </p:anim>
                                    <p:anim calcmode="lin" valueType="num">
                                      <p:cBhvr>
                                        <p:cTn id="30" dur="500" fill="hold"/>
                                        <p:tgtEl>
                                          <p:spTgt spid="41"/>
                                        </p:tgtEl>
                                        <p:attrNameLst>
                                          <p:attrName>ppt_h</p:attrName>
                                        </p:attrNameLst>
                                      </p:cBhvr>
                                      <p:tavLst>
                                        <p:tav tm="0">
                                          <p:val>
                                            <p:fltVal val="0"/>
                                          </p:val>
                                        </p:tav>
                                        <p:tav tm="100000">
                                          <p:val>
                                            <p:strVal val="#ppt_h"/>
                                          </p:val>
                                        </p:tav>
                                      </p:tavLst>
                                    </p:anim>
                                    <p:animEffect transition="in" filter="fade">
                                      <p:cBhvr>
                                        <p:cTn id="31" dur="500"/>
                                        <p:tgtEl>
                                          <p:spTgt spid="41"/>
                                        </p:tgtEl>
                                      </p:cBhvr>
                                    </p:animEffect>
                                  </p:childTnLst>
                                </p:cTn>
                              </p:par>
                            </p:childTnLst>
                          </p:cTn>
                        </p:par>
                        <p:par>
                          <p:cTn id="32" fill="hold">
                            <p:stCondLst>
                              <p:cond delay="3000"/>
                            </p:stCondLst>
                            <p:childTnLst>
                              <p:par>
                                <p:cTn id="33" presetID="2" presetClass="entr" presetSubtype="1" accel="20000" decel="80000"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additive="base">
                                        <p:cTn id="35" dur="500" fill="hold"/>
                                        <p:tgtEl>
                                          <p:spTgt spid="22"/>
                                        </p:tgtEl>
                                        <p:attrNameLst>
                                          <p:attrName>ppt_x</p:attrName>
                                        </p:attrNameLst>
                                      </p:cBhvr>
                                      <p:tavLst>
                                        <p:tav tm="0">
                                          <p:val>
                                            <p:strVal val="#ppt_x"/>
                                          </p:val>
                                        </p:tav>
                                        <p:tav tm="100000">
                                          <p:val>
                                            <p:strVal val="#ppt_x"/>
                                          </p:val>
                                        </p:tav>
                                      </p:tavLst>
                                    </p:anim>
                                    <p:anim calcmode="lin" valueType="num">
                                      <p:cBhvr additive="base">
                                        <p:cTn id="36" dur="500" fill="hold"/>
                                        <p:tgtEl>
                                          <p:spTgt spid="22"/>
                                        </p:tgtEl>
                                        <p:attrNameLst>
                                          <p:attrName>ppt_y</p:attrName>
                                        </p:attrNameLst>
                                      </p:cBhvr>
                                      <p:tavLst>
                                        <p:tav tm="0">
                                          <p:val>
                                            <p:strVal val="0-#ppt_h/2"/>
                                          </p:val>
                                        </p:tav>
                                        <p:tav tm="100000">
                                          <p:val>
                                            <p:strVal val="#ppt_y"/>
                                          </p:val>
                                        </p:tav>
                                      </p:tavLst>
                                    </p:anim>
                                  </p:childTnLst>
                                </p:cTn>
                              </p:par>
                            </p:childTnLst>
                          </p:cTn>
                        </p:par>
                        <p:par>
                          <p:cTn id="37" fill="hold">
                            <p:stCondLst>
                              <p:cond delay="3500"/>
                            </p:stCondLst>
                            <p:childTnLst>
                              <p:par>
                                <p:cTn id="38" presetID="53" presetClass="entr" presetSubtype="16" fill="hold" grpId="0" nodeType="afterEffect">
                                  <p:stCondLst>
                                    <p:cond delay="0"/>
                                  </p:stCondLst>
                                  <p:childTnLst>
                                    <p:set>
                                      <p:cBhvr>
                                        <p:cTn id="39" dur="1" fill="hold">
                                          <p:stCondLst>
                                            <p:cond delay="0"/>
                                          </p:stCondLst>
                                        </p:cTn>
                                        <p:tgtEl>
                                          <p:spTgt spid="35"/>
                                        </p:tgtEl>
                                        <p:attrNameLst>
                                          <p:attrName>style.visibility</p:attrName>
                                        </p:attrNameLst>
                                      </p:cBhvr>
                                      <p:to>
                                        <p:strVal val="visible"/>
                                      </p:to>
                                    </p:set>
                                    <p:anim calcmode="lin" valueType="num">
                                      <p:cBhvr>
                                        <p:cTn id="40" dur="500" fill="hold"/>
                                        <p:tgtEl>
                                          <p:spTgt spid="35"/>
                                        </p:tgtEl>
                                        <p:attrNameLst>
                                          <p:attrName>ppt_w</p:attrName>
                                        </p:attrNameLst>
                                      </p:cBhvr>
                                      <p:tavLst>
                                        <p:tav tm="0">
                                          <p:val>
                                            <p:fltVal val="0"/>
                                          </p:val>
                                        </p:tav>
                                        <p:tav tm="100000">
                                          <p:val>
                                            <p:strVal val="#ppt_w"/>
                                          </p:val>
                                        </p:tav>
                                      </p:tavLst>
                                    </p:anim>
                                    <p:anim calcmode="lin" valueType="num">
                                      <p:cBhvr>
                                        <p:cTn id="41" dur="500" fill="hold"/>
                                        <p:tgtEl>
                                          <p:spTgt spid="35"/>
                                        </p:tgtEl>
                                        <p:attrNameLst>
                                          <p:attrName>ppt_h</p:attrName>
                                        </p:attrNameLst>
                                      </p:cBhvr>
                                      <p:tavLst>
                                        <p:tav tm="0">
                                          <p:val>
                                            <p:fltVal val="0"/>
                                          </p:val>
                                        </p:tav>
                                        <p:tav tm="100000">
                                          <p:val>
                                            <p:strVal val="#ppt_h"/>
                                          </p:val>
                                        </p:tav>
                                      </p:tavLst>
                                    </p:anim>
                                    <p:animEffect transition="in" filter="fade">
                                      <p:cBhvr>
                                        <p:cTn id="42" dur="500"/>
                                        <p:tgtEl>
                                          <p:spTgt spid="35"/>
                                        </p:tgtEl>
                                      </p:cBhvr>
                                    </p:animEffect>
                                  </p:childTnLst>
                                </p:cTn>
                              </p:par>
                            </p:childTnLst>
                          </p:cTn>
                        </p:par>
                        <p:par>
                          <p:cTn id="43" fill="hold">
                            <p:stCondLst>
                              <p:cond delay="4000"/>
                            </p:stCondLst>
                            <p:childTnLst>
                              <p:par>
                                <p:cTn id="44" presetID="53" presetClass="entr" presetSubtype="16" fill="hold" grpId="0" nodeType="afterEffect">
                                  <p:stCondLst>
                                    <p:cond delay="0"/>
                                  </p:stCondLst>
                                  <p:childTnLst>
                                    <p:set>
                                      <p:cBhvr>
                                        <p:cTn id="45" dur="1" fill="hold">
                                          <p:stCondLst>
                                            <p:cond delay="0"/>
                                          </p:stCondLst>
                                        </p:cTn>
                                        <p:tgtEl>
                                          <p:spTgt spid="23"/>
                                        </p:tgtEl>
                                        <p:attrNameLst>
                                          <p:attrName>style.visibility</p:attrName>
                                        </p:attrNameLst>
                                      </p:cBhvr>
                                      <p:to>
                                        <p:strVal val="visible"/>
                                      </p:to>
                                    </p:set>
                                    <p:anim calcmode="lin" valueType="num">
                                      <p:cBhvr>
                                        <p:cTn id="46" dur="500" fill="hold"/>
                                        <p:tgtEl>
                                          <p:spTgt spid="23"/>
                                        </p:tgtEl>
                                        <p:attrNameLst>
                                          <p:attrName>ppt_w</p:attrName>
                                        </p:attrNameLst>
                                      </p:cBhvr>
                                      <p:tavLst>
                                        <p:tav tm="0">
                                          <p:val>
                                            <p:fltVal val="0"/>
                                          </p:val>
                                        </p:tav>
                                        <p:tav tm="100000">
                                          <p:val>
                                            <p:strVal val="#ppt_w"/>
                                          </p:val>
                                        </p:tav>
                                      </p:tavLst>
                                    </p:anim>
                                    <p:anim calcmode="lin" valueType="num">
                                      <p:cBhvr>
                                        <p:cTn id="47" dur="500" fill="hold"/>
                                        <p:tgtEl>
                                          <p:spTgt spid="23"/>
                                        </p:tgtEl>
                                        <p:attrNameLst>
                                          <p:attrName>ppt_h</p:attrName>
                                        </p:attrNameLst>
                                      </p:cBhvr>
                                      <p:tavLst>
                                        <p:tav tm="0">
                                          <p:val>
                                            <p:fltVal val="0"/>
                                          </p:val>
                                        </p:tav>
                                        <p:tav tm="100000">
                                          <p:val>
                                            <p:strVal val="#ppt_h"/>
                                          </p:val>
                                        </p:tav>
                                      </p:tavLst>
                                    </p:anim>
                                    <p:animEffect transition="in" filter="fade">
                                      <p:cBhvr>
                                        <p:cTn id="48" dur="500"/>
                                        <p:tgtEl>
                                          <p:spTgt spid="23"/>
                                        </p:tgtEl>
                                      </p:cBhvr>
                                    </p:animEffect>
                                  </p:childTnLst>
                                </p:cTn>
                              </p:par>
                            </p:childTnLst>
                          </p:cTn>
                        </p:par>
                        <p:par>
                          <p:cTn id="49" fill="hold">
                            <p:stCondLst>
                              <p:cond delay="4500"/>
                            </p:stCondLst>
                            <p:childTnLst>
                              <p:par>
                                <p:cTn id="50" presetID="53" presetClass="entr" presetSubtype="16" fill="hold" nodeType="afterEffect">
                                  <p:stCondLst>
                                    <p:cond delay="0"/>
                                  </p:stCondLst>
                                  <p:childTnLst>
                                    <p:set>
                                      <p:cBhvr>
                                        <p:cTn id="51" dur="1" fill="hold">
                                          <p:stCondLst>
                                            <p:cond delay="0"/>
                                          </p:stCondLst>
                                        </p:cTn>
                                        <p:tgtEl>
                                          <p:spTgt spid="48"/>
                                        </p:tgtEl>
                                        <p:attrNameLst>
                                          <p:attrName>style.visibility</p:attrName>
                                        </p:attrNameLst>
                                      </p:cBhvr>
                                      <p:to>
                                        <p:strVal val="visible"/>
                                      </p:to>
                                    </p:set>
                                    <p:anim calcmode="lin" valueType="num">
                                      <p:cBhvr>
                                        <p:cTn id="52" dur="500" fill="hold"/>
                                        <p:tgtEl>
                                          <p:spTgt spid="48"/>
                                        </p:tgtEl>
                                        <p:attrNameLst>
                                          <p:attrName>ppt_w</p:attrName>
                                        </p:attrNameLst>
                                      </p:cBhvr>
                                      <p:tavLst>
                                        <p:tav tm="0">
                                          <p:val>
                                            <p:fltVal val="0"/>
                                          </p:val>
                                        </p:tav>
                                        <p:tav tm="100000">
                                          <p:val>
                                            <p:strVal val="#ppt_w"/>
                                          </p:val>
                                        </p:tav>
                                      </p:tavLst>
                                    </p:anim>
                                    <p:anim calcmode="lin" valueType="num">
                                      <p:cBhvr>
                                        <p:cTn id="53" dur="500" fill="hold"/>
                                        <p:tgtEl>
                                          <p:spTgt spid="48"/>
                                        </p:tgtEl>
                                        <p:attrNameLst>
                                          <p:attrName>ppt_h</p:attrName>
                                        </p:attrNameLst>
                                      </p:cBhvr>
                                      <p:tavLst>
                                        <p:tav tm="0">
                                          <p:val>
                                            <p:fltVal val="0"/>
                                          </p:val>
                                        </p:tav>
                                        <p:tav tm="100000">
                                          <p:val>
                                            <p:strVal val="#ppt_h"/>
                                          </p:val>
                                        </p:tav>
                                      </p:tavLst>
                                    </p:anim>
                                    <p:animEffect transition="in" filter="fade">
                                      <p:cBhvr>
                                        <p:cTn id="54" dur="500"/>
                                        <p:tgtEl>
                                          <p:spTgt spid="48"/>
                                        </p:tgtEl>
                                      </p:cBhvr>
                                    </p:animEffect>
                                  </p:childTnLst>
                                </p:cTn>
                              </p:par>
                            </p:childTnLst>
                          </p:cTn>
                        </p:par>
                        <p:par>
                          <p:cTn id="55" fill="hold">
                            <p:stCondLst>
                              <p:cond delay="5000"/>
                            </p:stCondLst>
                            <p:childTnLst>
                              <p:par>
                                <p:cTn id="56" presetID="2" presetClass="entr" presetSubtype="2" accel="20000" decel="80000" fill="hold" grpId="0" nodeType="afterEffect">
                                  <p:stCondLst>
                                    <p:cond delay="0"/>
                                  </p:stCondLst>
                                  <p:childTnLst>
                                    <p:set>
                                      <p:cBhvr>
                                        <p:cTn id="57" dur="1" fill="hold">
                                          <p:stCondLst>
                                            <p:cond delay="0"/>
                                          </p:stCondLst>
                                        </p:cTn>
                                        <p:tgtEl>
                                          <p:spTgt spid="24"/>
                                        </p:tgtEl>
                                        <p:attrNameLst>
                                          <p:attrName>style.visibility</p:attrName>
                                        </p:attrNameLst>
                                      </p:cBhvr>
                                      <p:to>
                                        <p:strVal val="visible"/>
                                      </p:to>
                                    </p:set>
                                    <p:anim calcmode="lin" valueType="num">
                                      <p:cBhvr additive="base">
                                        <p:cTn id="58" dur="500" fill="hold"/>
                                        <p:tgtEl>
                                          <p:spTgt spid="24"/>
                                        </p:tgtEl>
                                        <p:attrNameLst>
                                          <p:attrName>ppt_x</p:attrName>
                                        </p:attrNameLst>
                                      </p:cBhvr>
                                      <p:tavLst>
                                        <p:tav tm="0">
                                          <p:val>
                                            <p:strVal val="1+#ppt_w/2"/>
                                          </p:val>
                                        </p:tav>
                                        <p:tav tm="100000">
                                          <p:val>
                                            <p:strVal val="#ppt_x"/>
                                          </p:val>
                                        </p:tav>
                                      </p:tavLst>
                                    </p:anim>
                                    <p:anim calcmode="lin" valueType="num">
                                      <p:cBhvr additive="base">
                                        <p:cTn id="59" dur="500" fill="hold"/>
                                        <p:tgtEl>
                                          <p:spTgt spid="24"/>
                                        </p:tgtEl>
                                        <p:attrNameLst>
                                          <p:attrName>ppt_y</p:attrName>
                                        </p:attrNameLst>
                                      </p:cBhvr>
                                      <p:tavLst>
                                        <p:tav tm="0">
                                          <p:val>
                                            <p:strVal val="#ppt_y"/>
                                          </p:val>
                                        </p:tav>
                                        <p:tav tm="100000">
                                          <p:val>
                                            <p:strVal val="#ppt_y"/>
                                          </p:val>
                                        </p:tav>
                                      </p:tavLst>
                                    </p:anim>
                                  </p:childTnLst>
                                </p:cTn>
                              </p:par>
                            </p:childTnLst>
                          </p:cTn>
                        </p:par>
                        <p:par>
                          <p:cTn id="60" fill="hold">
                            <p:stCondLst>
                              <p:cond delay="5500"/>
                            </p:stCondLst>
                            <p:childTnLst>
                              <p:par>
                                <p:cTn id="61" presetID="53" presetClass="entr" presetSubtype="16" fill="hold" grpId="0" nodeType="afterEffect">
                                  <p:stCondLst>
                                    <p:cond delay="0"/>
                                  </p:stCondLst>
                                  <p:childTnLst>
                                    <p:set>
                                      <p:cBhvr>
                                        <p:cTn id="62" dur="1" fill="hold">
                                          <p:stCondLst>
                                            <p:cond delay="0"/>
                                          </p:stCondLst>
                                        </p:cTn>
                                        <p:tgtEl>
                                          <p:spTgt spid="36"/>
                                        </p:tgtEl>
                                        <p:attrNameLst>
                                          <p:attrName>style.visibility</p:attrName>
                                        </p:attrNameLst>
                                      </p:cBhvr>
                                      <p:to>
                                        <p:strVal val="visible"/>
                                      </p:to>
                                    </p:set>
                                    <p:anim calcmode="lin" valueType="num">
                                      <p:cBhvr>
                                        <p:cTn id="63" dur="500" fill="hold"/>
                                        <p:tgtEl>
                                          <p:spTgt spid="36"/>
                                        </p:tgtEl>
                                        <p:attrNameLst>
                                          <p:attrName>ppt_w</p:attrName>
                                        </p:attrNameLst>
                                      </p:cBhvr>
                                      <p:tavLst>
                                        <p:tav tm="0">
                                          <p:val>
                                            <p:fltVal val="0"/>
                                          </p:val>
                                        </p:tav>
                                        <p:tav tm="100000">
                                          <p:val>
                                            <p:strVal val="#ppt_w"/>
                                          </p:val>
                                        </p:tav>
                                      </p:tavLst>
                                    </p:anim>
                                    <p:anim calcmode="lin" valueType="num">
                                      <p:cBhvr>
                                        <p:cTn id="64" dur="500" fill="hold"/>
                                        <p:tgtEl>
                                          <p:spTgt spid="36"/>
                                        </p:tgtEl>
                                        <p:attrNameLst>
                                          <p:attrName>ppt_h</p:attrName>
                                        </p:attrNameLst>
                                      </p:cBhvr>
                                      <p:tavLst>
                                        <p:tav tm="0">
                                          <p:val>
                                            <p:fltVal val="0"/>
                                          </p:val>
                                        </p:tav>
                                        <p:tav tm="100000">
                                          <p:val>
                                            <p:strVal val="#ppt_h"/>
                                          </p:val>
                                        </p:tav>
                                      </p:tavLst>
                                    </p:anim>
                                    <p:animEffect transition="in" filter="fade">
                                      <p:cBhvr>
                                        <p:cTn id="65" dur="500"/>
                                        <p:tgtEl>
                                          <p:spTgt spid="36"/>
                                        </p:tgtEl>
                                      </p:cBhvr>
                                    </p:animEffect>
                                  </p:childTnLst>
                                </p:cTn>
                              </p:par>
                            </p:childTnLst>
                          </p:cTn>
                        </p:par>
                        <p:par>
                          <p:cTn id="66" fill="hold">
                            <p:stCondLst>
                              <p:cond delay="6000"/>
                            </p:stCondLst>
                            <p:childTnLst>
                              <p:par>
                                <p:cTn id="67" presetID="53" presetClass="entr" presetSubtype="16" fill="hold" grpId="0" nodeType="afterEffect">
                                  <p:stCondLst>
                                    <p:cond delay="0"/>
                                  </p:stCondLst>
                                  <p:childTnLst>
                                    <p:set>
                                      <p:cBhvr>
                                        <p:cTn id="68" dur="1" fill="hold">
                                          <p:stCondLst>
                                            <p:cond delay="0"/>
                                          </p:stCondLst>
                                        </p:cTn>
                                        <p:tgtEl>
                                          <p:spTgt spid="25"/>
                                        </p:tgtEl>
                                        <p:attrNameLst>
                                          <p:attrName>style.visibility</p:attrName>
                                        </p:attrNameLst>
                                      </p:cBhvr>
                                      <p:to>
                                        <p:strVal val="visible"/>
                                      </p:to>
                                    </p:set>
                                    <p:anim calcmode="lin" valueType="num">
                                      <p:cBhvr>
                                        <p:cTn id="69" dur="500" fill="hold"/>
                                        <p:tgtEl>
                                          <p:spTgt spid="25"/>
                                        </p:tgtEl>
                                        <p:attrNameLst>
                                          <p:attrName>ppt_w</p:attrName>
                                        </p:attrNameLst>
                                      </p:cBhvr>
                                      <p:tavLst>
                                        <p:tav tm="0">
                                          <p:val>
                                            <p:fltVal val="0"/>
                                          </p:val>
                                        </p:tav>
                                        <p:tav tm="100000">
                                          <p:val>
                                            <p:strVal val="#ppt_w"/>
                                          </p:val>
                                        </p:tav>
                                      </p:tavLst>
                                    </p:anim>
                                    <p:anim calcmode="lin" valueType="num">
                                      <p:cBhvr>
                                        <p:cTn id="70" dur="500" fill="hold"/>
                                        <p:tgtEl>
                                          <p:spTgt spid="25"/>
                                        </p:tgtEl>
                                        <p:attrNameLst>
                                          <p:attrName>ppt_h</p:attrName>
                                        </p:attrNameLst>
                                      </p:cBhvr>
                                      <p:tavLst>
                                        <p:tav tm="0">
                                          <p:val>
                                            <p:fltVal val="0"/>
                                          </p:val>
                                        </p:tav>
                                        <p:tav tm="100000">
                                          <p:val>
                                            <p:strVal val="#ppt_h"/>
                                          </p:val>
                                        </p:tav>
                                      </p:tavLst>
                                    </p:anim>
                                    <p:animEffect transition="in" filter="fade">
                                      <p:cBhvr>
                                        <p:cTn id="71" dur="500"/>
                                        <p:tgtEl>
                                          <p:spTgt spid="25"/>
                                        </p:tgtEl>
                                      </p:cBhvr>
                                    </p:animEffect>
                                  </p:childTnLst>
                                </p:cTn>
                              </p:par>
                            </p:childTnLst>
                          </p:cTn>
                        </p:par>
                        <p:par>
                          <p:cTn id="72" fill="hold">
                            <p:stCondLst>
                              <p:cond delay="6500"/>
                            </p:stCondLst>
                            <p:childTnLst>
                              <p:par>
                                <p:cTn id="73" presetID="53" presetClass="entr" presetSubtype="16" fill="hold" nodeType="afterEffect">
                                  <p:stCondLst>
                                    <p:cond delay="0"/>
                                  </p:stCondLst>
                                  <p:childTnLst>
                                    <p:set>
                                      <p:cBhvr>
                                        <p:cTn id="74" dur="1" fill="hold">
                                          <p:stCondLst>
                                            <p:cond delay="0"/>
                                          </p:stCondLst>
                                        </p:cTn>
                                        <p:tgtEl>
                                          <p:spTgt spid="38"/>
                                        </p:tgtEl>
                                        <p:attrNameLst>
                                          <p:attrName>style.visibility</p:attrName>
                                        </p:attrNameLst>
                                      </p:cBhvr>
                                      <p:to>
                                        <p:strVal val="visible"/>
                                      </p:to>
                                    </p:set>
                                    <p:anim calcmode="lin" valueType="num">
                                      <p:cBhvr>
                                        <p:cTn id="75" dur="500" fill="hold"/>
                                        <p:tgtEl>
                                          <p:spTgt spid="38"/>
                                        </p:tgtEl>
                                        <p:attrNameLst>
                                          <p:attrName>ppt_w</p:attrName>
                                        </p:attrNameLst>
                                      </p:cBhvr>
                                      <p:tavLst>
                                        <p:tav tm="0">
                                          <p:val>
                                            <p:fltVal val="0"/>
                                          </p:val>
                                        </p:tav>
                                        <p:tav tm="100000">
                                          <p:val>
                                            <p:strVal val="#ppt_w"/>
                                          </p:val>
                                        </p:tav>
                                      </p:tavLst>
                                    </p:anim>
                                    <p:anim calcmode="lin" valueType="num">
                                      <p:cBhvr>
                                        <p:cTn id="76" dur="500" fill="hold"/>
                                        <p:tgtEl>
                                          <p:spTgt spid="38"/>
                                        </p:tgtEl>
                                        <p:attrNameLst>
                                          <p:attrName>ppt_h</p:attrName>
                                        </p:attrNameLst>
                                      </p:cBhvr>
                                      <p:tavLst>
                                        <p:tav tm="0">
                                          <p:val>
                                            <p:fltVal val="0"/>
                                          </p:val>
                                        </p:tav>
                                        <p:tav tm="100000">
                                          <p:val>
                                            <p:strVal val="#ppt_h"/>
                                          </p:val>
                                        </p:tav>
                                      </p:tavLst>
                                    </p:anim>
                                    <p:animEffect transition="in" filter="fade">
                                      <p:cBhvr>
                                        <p:cTn id="77" dur="500"/>
                                        <p:tgtEl>
                                          <p:spTgt spid="38"/>
                                        </p:tgtEl>
                                      </p:cBhvr>
                                    </p:animEffect>
                                  </p:childTnLst>
                                </p:cTn>
                              </p:par>
                            </p:childTnLst>
                          </p:cTn>
                        </p:par>
                        <p:par>
                          <p:cTn id="78" fill="hold">
                            <p:stCondLst>
                              <p:cond delay="7000"/>
                            </p:stCondLst>
                            <p:childTnLst>
                              <p:par>
                                <p:cTn id="79" presetID="2" presetClass="entr" presetSubtype="4" accel="20000" decel="80000" fill="hold" grpId="0" nodeType="afterEffect">
                                  <p:stCondLst>
                                    <p:cond delay="0"/>
                                  </p:stCondLst>
                                  <p:childTnLst>
                                    <p:set>
                                      <p:cBhvr>
                                        <p:cTn id="80" dur="1" fill="hold">
                                          <p:stCondLst>
                                            <p:cond delay="0"/>
                                          </p:stCondLst>
                                        </p:cTn>
                                        <p:tgtEl>
                                          <p:spTgt spid="26"/>
                                        </p:tgtEl>
                                        <p:attrNameLst>
                                          <p:attrName>style.visibility</p:attrName>
                                        </p:attrNameLst>
                                      </p:cBhvr>
                                      <p:to>
                                        <p:strVal val="visible"/>
                                      </p:to>
                                    </p:set>
                                    <p:anim calcmode="lin" valueType="num">
                                      <p:cBhvr additive="base">
                                        <p:cTn id="81" dur="500" fill="hold"/>
                                        <p:tgtEl>
                                          <p:spTgt spid="26"/>
                                        </p:tgtEl>
                                        <p:attrNameLst>
                                          <p:attrName>ppt_x</p:attrName>
                                        </p:attrNameLst>
                                      </p:cBhvr>
                                      <p:tavLst>
                                        <p:tav tm="0">
                                          <p:val>
                                            <p:strVal val="#ppt_x"/>
                                          </p:val>
                                        </p:tav>
                                        <p:tav tm="100000">
                                          <p:val>
                                            <p:strVal val="#ppt_x"/>
                                          </p:val>
                                        </p:tav>
                                      </p:tavLst>
                                    </p:anim>
                                    <p:anim calcmode="lin" valueType="num">
                                      <p:cBhvr additive="base">
                                        <p:cTn id="82" dur="500" fill="hold"/>
                                        <p:tgtEl>
                                          <p:spTgt spid="26"/>
                                        </p:tgtEl>
                                        <p:attrNameLst>
                                          <p:attrName>ppt_y</p:attrName>
                                        </p:attrNameLst>
                                      </p:cBhvr>
                                      <p:tavLst>
                                        <p:tav tm="0">
                                          <p:val>
                                            <p:strVal val="1+#ppt_h/2"/>
                                          </p:val>
                                        </p:tav>
                                        <p:tav tm="100000">
                                          <p:val>
                                            <p:strVal val="#ppt_y"/>
                                          </p:val>
                                        </p:tav>
                                      </p:tavLst>
                                    </p:anim>
                                  </p:childTnLst>
                                </p:cTn>
                              </p:par>
                            </p:childTnLst>
                          </p:cTn>
                        </p:par>
                        <p:par>
                          <p:cTn id="83" fill="hold">
                            <p:stCondLst>
                              <p:cond delay="7500"/>
                            </p:stCondLst>
                            <p:childTnLst>
                              <p:par>
                                <p:cTn id="84" presetID="53" presetClass="entr" presetSubtype="16" fill="hold" grpId="0" nodeType="afterEffect">
                                  <p:stCondLst>
                                    <p:cond delay="0"/>
                                  </p:stCondLst>
                                  <p:childTnLst>
                                    <p:set>
                                      <p:cBhvr>
                                        <p:cTn id="85" dur="1" fill="hold">
                                          <p:stCondLst>
                                            <p:cond delay="0"/>
                                          </p:stCondLst>
                                        </p:cTn>
                                        <p:tgtEl>
                                          <p:spTgt spid="37"/>
                                        </p:tgtEl>
                                        <p:attrNameLst>
                                          <p:attrName>style.visibility</p:attrName>
                                        </p:attrNameLst>
                                      </p:cBhvr>
                                      <p:to>
                                        <p:strVal val="visible"/>
                                      </p:to>
                                    </p:set>
                                    <p:anim calcmode="lin" valueType="num">
                                      <p:cBhvr>
                                        <p:cTn id="86" dur="500" fill="hold"/>
                                        <p:tgtEl>
                                          <p:spTgt spid="37"/>
                                        </p:tgtEl>
                                        <p:attrNameLst>
                                          <p:attrName>ppt_w</p:attrName>
                                        </p:attrNameLst>
                                      </p:cBhvr>
                                      <p:tavLst>
                                        <p:tav tm="0">
                                          <p:val>
                                            <p:fltVal val="0"/>
                                          </p:val>
                                        </p:tav>
                                        <p:tav tm="100000">
                                          <p:val>
                                            <p:strVal val="#ppt_w"/>
                                          </p:val>
                                        </p:tav>
                                      </p:tavLst>
                                    </p:anim>
                                    <p:anim calcmode="lin" valueType="num">
                                      <p:cBhvr>
                                        <p:cTn id="87" dur="500" fill="hold"/>
                                        <p:tgtEl>
                                          <p:spTgt spid="37"/>
                                        </p:tgtEl>
                                        <p:attrNameLst>
                                          <p:attrName>ppt_h</p:attrName>
                                        </p:attrNameLst>
                                      </p:cBhvr>
                                      <p:tavLst>
                                        <p:tav tm="0">
                                          <p:val>
                                            <p:fltVal val="0"/>
                                          </p:val>
                                        </p:tav>
                                        <p:tav tm="100000">
                                          <p:val>
                                            <p:strVal val="#ppt_h"/>
                                          </p:val>
                                        </p:tav>
                                      </p:tavLst>
                                    </p:anim>
                                    <p:animEffect transition="in" filter="fade">
                                      <p:cBhvr>
                                        <p:cTn id="88" dur="500"/>
                                        <p:tgtEl>
                                          <p:spTgt spid="37"/>
                                        </p:tgtEl>
                                      </p:cBhvr>
                                    </p:animEffect>
                                  </p:childTnLst>
                                </p:cTn>
                              </p:par>
                            </p:childTnLst>
                          </p:cTn>
                        </p:par>
                        <p:par>
                          <p:cTn id="89" fill="hold">
                            <p:stCondLst>
                              <p:cond delay="8000"/>
                            </p:stCondLst>
                            <p:childTnLst>
                              <p:par>
                                <p:cTn id="90" presetID="53" presetClass="entr" presetSubtype="16" fill="hold" grpId="0" nodeType="afterEffect">
                                  <p:stCondLst>
                                    <p:cond delay="0"/>
                                  </p:stCondLst>
                                  <p:childTnLst>
                                    <p:set>
                                      <p:cBhvr>
                                        <p:cTn id="91" dur="1" fill="hold">
                                          <p:stCondLst>
                                            <p:cond delay="0"/>
                                          </p:stCondLst>
                                        </p:cTn>
                                        <p:tgtEl>
                                          <p:spTgt spid="27"/>
                                        </p:tgtEl>
                                        <p:attrNameLst>
                                          <p:attrName>style.visibility</p:attrName>
                                        </p:attrNameLst>
                                      </p:cBhvr>
                                      <p:to>
                                        <p:strVal val="visible"/>
                                      </p:to>
                                    </p:set>
                                    <p:anim calcmode="lin" valueType="num">
                                      <p:cBhvr>
                                        <p:cTn id="92" dur="500" fill="hold"/>
                                        <p:tgtEl>
                                          <p:spTgt spid="27"/>
                                        </p:tgtEl>
                                        <p:attrNameLst>
                                          <p:attrName>ppt_w</p:attrName>
                                        </p:attrNameLst>
                                      </p:cBhvr>
                                      <p:tavLst>
                                        <p:tav tm="0">
                                          <p:val>
                                            <p:fltVal val="0"/>
                                          </p:val>
                                        </p:tav>
                                        <p:tav tm="100000">
                                          <p:val>
                                            <p:strVal val="#ppt_w"/>
                                          </p:val>
                                        </p:tav>
                                      </p:tavLst>
                                    </p:anim>
                                    <p:anim calcmode="lin" valueType="num">
                                      <p:cBhvr>
                                        <p:cTn id="93" dur="500" fill="hold"/>
                                        <p:tgtEl>
                                          <p:spTgt spid="27"/>
                                        </p:tgtEl>
                                        <p:attrNameLst>
                                          <p:attrName>ppt_h</p:attrName>
                                        </p:attrNameLst>
                                      </p:cBhvr>
                                      <p:tavLst>
                                        <p:tav tm="0">
                                          <p:val>
                                            <p:fltVal val="0"/>
                                          </p:val>
                                        </p:tav>
                                        <p:tav tm="100000">
                                          <p:val>
                                            <p:strVal val="#ppt_h"/>
                                          </p:val>
                                        </p:tav>
                                      </p:tavLst>
                                    </p:anim>
                                    <p:animEffect transition="in" filter="fade">
                                      <p:cBhvr>
                                        <p:cTn id="94" dur="500"/>
                                        <p:tgtEl>
                                          <p:spTgt spid="27"/>
                                        </p:tgtEl>
                                      </p:cBhvr>
                                    </p:animEffect>
                                  </p:childTnLst>
                                </p:cTn>
                              </p:par>
                            </p:childTnLst>
                          </p:cTn>
                        </p:par>
                        <p:par>
                          <p:cTn id="95" fill="hold">
                            <p:stCondLst>
                              <p:cond delay="8500"/>
                            </p:stCondLst>
                            <p:childTnLst>
                              <p:par>
                                <p:cTn id="96" presetID="53" presetClass="entr" presetSubtype="16" fill="hold" nodeType="afterEffect">
                                  <p:stCondLst>
                                    <p:cond delay="0"/>
                                  </p:stCondLst>
                                  <p:childTnLst>
                                    <p:set>
                                      <p:cBhvr>
                                        <p:cTn id="97" dur="1" fill="hold">
                                          <p:stCondLst>
                                            <p:cond delay="0"/>
                                          </p:stCondLst>
                                        </p:cTn>
                                        <p:tgtEl>
                                          <p:spTgt spid="45"/>
                                        </p:tgtEl>
                                        <p:attrNameLst>
                                          <p:attrName>style.visibility</p:attrName>
                                        </p:attrNameLst>
                                      </p:cBhvr>
                                      <p:to>
                                        <p:strVal val="visible"/>
                                      </p:to>
                                    </p:set>
                                    <p:anim calcmode="lin" valueType="num">
                                      <p:cBhvr>
                                        <p:cTn id="98" dur="500" fill="hold"/>
                                        <p:tgtEl>
                                          <p:spTgt spid="45"/>
                                        </p:tgtEl>
                                        <p:attrNameLst>
                                          <p:attrName>ppt_w</p:attrName>
                                        </p:attrNameLst>
                                      </p:cBhvr>
                                      <p:tavLst>
                                        <p:tav tm="0">
                                          <p:val>
                                            <p:fltVal val="0"/>
                                          </p:val>
                                        </p:tav>
                                        <p:tav tm="100000">
                                          <p:val>
                                            <p:strVal val="#ppt_w"/>
                                          </p:val>
                                        </p:tav>
                                      </p:tavLst>
                                    </p:anim>
                                    <p:anim calcmode="lin" valueType="num">
                                      <p:cBhvr>
                                        <p:cTn id="99" dur="500" fill="hold"/>
                                        <p:tgtEl>
                                          <p:spTgt spid="45"/>
                                        </p:tgtEl>
                                        <p:attrNameLst>
                                          <p:attrName>ppt_h</p:attrName>
                                        </p:attrNameLst>
                                      </p:cBhvr>
                                      <p:tavLst>
                                        <p:tav tm="0">
                                          <p:val>
                                            <p:fltVal val="0"/>
                                          </p:val>
                                        </p:tav>
                                        <p:tav tm="100000">
                                          <p:val>
                                            <p:strVal val="#ppt_h"/>
                                          </p:val>
                                        </p:tav>
                                      </p:tavLst>
                                    </p:anim>
                                    <p:animEffect transition="in" filter="fade">
                                      <p:cBhvr>
                                        <p:cTn id="100" dur="500"/>
                                        <p:tgtEl>
                                          <p:spTgt spid="45"/>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
                                        </p:tgtEl>
                                        <p:attrNameLst>
                                          <p:attrName>style.visibility</p:attrName>
                                        </p:attrNameLst>
                                      </p:cBhvr>
                                      <p:to>
                                        <p:strVal val="visible"/>
                                      </p:to>
                                    </p:set>
                                    <p:animEffect transition="in" filter="fade">
                                      <p:cBhvr>
                                        <p:cTn id="10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23" grpId="0" bldLvl="0" animBg="1"/>
      <p:bldP spid="24" grpId="0" bldLvl="0" animBg="1"/>
      <p:bldP spid="25" grpId="0" bldLvl="0" animBg="1"/>
      <p:bldP spid="26" grpId="0" bldLvl="0" animBg="1"/>
      <p:bldP spid="27" grpId="0" bldLvl="0" animBg="1"/>
      <p:bldP spid="28" grpId="0" bldLvl="0" animBg="1"/>
      <p:bldP spid="29" grpId="0" bldLvl="0" animBg="1"/>
      <p:bldP spid="34" grpId="0"/>
      <p:bldP spid="35" grpId="0"/>
      <p:bldP spid="36" grpId="0"/>
      <p:bldP spid="37" grpId="0"/>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3" name="图片 8"/>
          <p:cNvPicPr>
            <a:picLocks noChangeAspect="1"/>
          </p:cNvPicPr>
          <p:nvPr>
            <p:custDataLst>
              <p:tags r:id="rId1"/>
            </p:custDataLst>
          </p:nvPr>
        </p:nvPicPr>
        <p:blipFill>
          <a:blip r:embed="rId2"/>
          <a:stretch>
            <a:fillRect/>
          </a:stretch>
        </p:blipFill>
        <p:spPr>
          <a:xfrm>
            <a:off x="566420" y="0"/>
            <a:ext cx="11093450" cy="685736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a:blip r:embed="rId1" cstate="screen"/>
          <a:stretch>
            <a:fillRect/>
          </a:stretch>
        </p:blipFill>
        <p:spPr>
          <a:xfrm>
            <a:off x="152508" y="328090"/>
            <a:ext cx="872241" cy="802027"/>
          </a:xfrm>
          <a:prstGeom prst="rect">
            <a:avLst/>
          </a:prstGeom>
          <a:effectLst>
            <a:outerShdw blurRad="50800" dist="50800" dir="5400000" algn="ctr" rotWithShape="0">
              <a:srgbClr val="000000">
                <a:alpha val="0"/>
              </a:srgbClr>
            </a:outerShdw>
          </a:effectLst>
        </p:spPr>
      </p:pic>
      <p:pic>
        <p:nvPicPr>
          <p:cNvPr id="31" name="图片 30" descr="图片包含 峡谷, 山谷, 文字, 自然&#10;&#10;自动生成的说明" hidden="1"/>
          <p:cNvPicPr>
            <a:picLocks noChangeAspect="1"/>
          </p:cNvPicPr>
          <p:nvPr/>
        </p:nvPicPr>
        <p:blipFill rotWithShape="1">
          <a:blip r:embed="rId2" cstate="screen"/>
          <a:srcRect l="-550"/>
          <a:stretch>
            <a:fillRect/>
          </a:stretch>
        </p:blipFill>
        <p:spPr>
          <a:xfrm>
            <a:off x="3136169" y="1636548"/>
            <a:ext cx="8502980" cy="3077063"/>
          </a:xfrm>
          <a:prstGeom prst="rect">
            <a:avLst/>
          </a:prstGeom>
        </p:spPr>
      </p:pic>
      <p:sp>
        <p:nvSpPr>
          <p:cNvPr id="5" name="矩形 4"/>
          <p:cNvSpPr/>
          <p:nvPr/>
        </p:nvSpPr>
        <p:spPr>
          <a:xfrm>
            <a:off x="66691" y="481294"/>
            <a:ext cx="987771" cy="523220"/>
          </a:xfrm>
          <a:prstGeom prst="rect">
            <a:avLst/>
          </a:prstGeom>
        </p:spPr>
        <p:txBody>
          <a:bodyPr wrap="none">
            <a:spAutoFit/>
          </a:bodyPr>
          <a:lstStyle/>
          <a:p>
            <a:r>
              <a:rPr lang="en-US" altLang="zh-CN" sz="2800" b="1" dirty="0">
                <a:solidFill>
                  <a:schemeClr val="bg1"/>
                </a:solidFill>
                <a:cs typeface="+mn-ea"/>
                <a:sym typeface="+mn-lt"/>
              </a:rPr>
              <a:t>ONE</a:t>
            </a:r>
            <a:endParaRPr lang="zh-CN" altLang="en-US" sz="2800" b="1" dirty="0">
              <a:solidFill>
                <a:schemeClr val="bg1"/>
              </a:solidFill>
              <a:cs typeface="+mn-ea"/>
              <a:sym typeface="+mn-lt"/>
            </a:endParaRPr>
          </a:p>
        </p:txBody>
      </p:sp>
      <p:sp>
        <p:nvSpPr>
          <p:cNvPr id="27" name="文本框 26"/>
          <p:cNvSpPr txBox="1"/>
          <p:nvPr/>
        </p:nvSpPr>
        <p:spPr>
          <a:xfrm>
            <a:off x="6167137" y="1308933"/>
            <a:ext cx="5699857" cy="1753235"/>
          </a:xfrm>
          <a:prstGeom prst="rect">
            <a:avLst/>
          </a:prstGeom>
          <a:noFill/>
        </p:spPr>
        <p:txBody>
          <a:bodyPr wrap="square" rtlCol="0">
            <a:spAutoFit/>
          </a:bodyPr>
          <a:lstStyle/>
          <a:p>
            <a:pPr lvl="0">
              <a:lnSpc>
                <a:spcPct val="100000"/>
              </a:lnSpc>
            </a:pPr>
            <a:r>
              <a:rPr lang="zh-CN" altLang="en-US" sz="1200" dirty="0">
                <a:solidFill>
                  <a:prstClr val="black"/>
                </a:solidFill>
                <a:cs typeface="+mn-ea"/>
                <a:sym typeface="+mn-lt"/>
              </a:rPr>
              <a:t>单光子激发单个光电子，将被激发的光电子通过技术放大后识别提取光电子信号，从而到达超灵敏极限的仪器是单光子探测器。量子计算原型机“九章”里用到的100多个超导单光子探测器是单光子探测器的一种，如图，为超导单光子探测器系统内部照片。2016年，尤立星团队历经四年钻研，终于实现NbN材料超导纳米线单光子探测器（SNSPD）两次创造探测效率世界纪录，并保持1550nm最高效率98%的世界纪录，还牵头制定并发布SNSPD领域唯一一项国际标准IEC61788-22-3。在国家“双创”政策鼓励下，上海微系统所的超导单光子探测系统实现了国产高端科研仪器SNSPD的商业化。已为国内外用户提供100余套SNSPD系统，国内市场占有率逾7成，成为我国高端科研仪器国产化的典范。</a:t>
            </a:r>
            <a:endParaRPr lang="zh-CN" altLang="en-US" sz="1200" dirty="0">
              <a:solidFill>
                <a:prstClr val="black"/>
              </a:solidFill>
              <a:cs typeface="+mn-ea"/>
              <a:sym typeface="+mn-lt"/>
            </a:endParaRPr>
          </a:p>
        </p:txBody>
      </p:sp>
      <p:sp>
        <p:nvSpPr>
          <p:cNvPr id="32" name="矩形 31"/>
          <p:cNvSpPr/>
          <p:nvPr/>
        </p:nvSpPr>
        <p:spPr>
          <a:xfrm>
            <a:off x="0" y="6649156"/>
            <a:ext cx="12192000" cy="20884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3" name="矩形 22"/>
          <p:cNvSpPr/>
          <p:nvPr/>
        </p:nvSpPr>
        <p:spPr>
          <a:xfrm>
            <a:off x="827033" y="4039565"/>
            <a:ext cx="4522559" cy="2082536"/>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cs typeface="+mn-ea"/>
              <a:sym typeface="+mn-lt"/>
            </a:endParaRPr>
          </a:p>
        </p:txBody>
      </p:sp>
      <p:sp>
        <p:nvSpPr>
          <p:cNvPr id="25" name="文本框 24"/>
          <p:cNvSpPr txBox="1"/>
          <p:nvPr/>
        </p:nvSpPr>
        <p:spPr>
          <a:xfrm>
            <a:off x="827405" y="4040505"/>
            <a:ext cx="4522470" cy="2122805"/>
          </a:xfrm>
          <a:prstGeom prst="rect">
            <a:avLst/>
          </a:prstGeom>
          <a:noFill/>
        </p:spPr>
        <p:txBody>
          <a:bodyPr wrap="square" rtlCol="0">
            <a:spAutoFit/>
          </a:bodyPr>
          <a:lstStyle/>
          <a:p>
            <a:pPr lvl="0">
              <a:lnSpc>
                <a:spcPct val="100000"/>
              </a:lnSpc>
            </a:pPr>
            <a:r>
              <a:rPr lang="zh-CN" altLang="en-US" sz="1200" dirty="0">
                <a:solidFill>
                  <a:schemeClr val="bg1"/>
                </a:solidFill>
                <a:cs typeface="+mn-ea"/>
                <a:sym typeface="+mn-lt"/>
              </a:rPr>
              <a:t>通过一张照片引入光电倍增管。这是我国江门中微子实验室所需的光电倍增管，大的是20英寸光电倍增管，共2万只；小的为3英寸光电倍增管，共2.5万只。此图为已退役的大亚湾核反应堆中微子实验装置，水池中四个圆柱形钢罐即探测中微子的中心探测器（直径5m，高5m，内部液体闪烁体110吨）。中微子在探测器内发生反应后能够激发液体闪烁体产生微弱的闪烁光，光电倍增管探测到闪烁光，将它转换成电信号，这样我们就探测到了中微子。目前世界上最大的光电倍增管是20英寸，在江门中微子实验之前，20英寸光电倍增管的生产被日本滨松公司垄断。我国科研团队加紧国产化研制，核心关键技术设备已实现自主可控，且探测效率更优于日本制。</a:t>
            </a:r>
            <a:endParaRPr lang="zh-CN" altLang="en-US" sz="1200" dirty="0">
              <a:solidFill>
                <a:schemeClr val="bg1"/>
              </a:solidFill>
              <a:cs typeface="+mn-ea"/>
              <a:sym typeface="+mn-lt"/>
            </a:endParaRPr>
          </a:p>
        </p:txBody>
      </p:sp>
      <p:sp>
        <p:nvSpPr>
          <p:cNvPr id="2" name="文本框 1"/>
          <p:cNvSpPr txBox="1"/>
          <p:nvPr>
            <p:custDataLst>
              <p:tags r:id="rId3"/>
            </p:custDataLst>
          </p:nvPr>
        </p:nvSpPr>
        <p:spPr>
          <a:xfrm>
            <a:off x="1243965" y="439420"/>
            <a:ext cx="7428865" cy="553085"/>
          </a:xfrm>
          <a:prstGeom prst="rect">
            <a:avLst/>
          </a:prstGeom>
          <a:noFill/>
        </p:spPr>
        <p:txBody>
          <a:bodyPr wrap="square" rtlCol="0">
            <a:spAutoFit/>
          </a:bodyPr>
          <a:p>
            <a:pPr>
              <a:lnSpc>
                <a:spcPct val="150000"/>
              </a:lnSpc>
            </a:pPr>
            <a:r>
              <a:rPr lang="zh-CN" altLang="en-US" sz="2000" b="1" dirty="0" smtClean="0">
                <a:cs typeface="+mn-ea"/>
                <a:sym typeface="+mn-lt"/>
              </a:rPr>
              <a:t>参加教育部大学物理课程教指委思政案例评选的经验分享</a:t>
            </a:r>
            <a:endParaRPr lang="zh-CN" altLang="en-US" sz="2000" b="1" dirty="0">
              <a:cs typeface="+mn-ea"/>
              <a:sym typeface="+mn-lt"/>
            </a:endParaRPr>
          </a:p>
        </p:txBody>
      </p:sp>
      <p:grpSp>
        <p:nvGrpSpPr>
          <p:cNvPr id="3" name="组合 7"/>
          <p:cNvGrpSpPr/>
          <p:nvPr/>
        </p:nvGrpSpPr>
        <p:grpSpPr>
          <a:xfrm>
            <a:off x="721995" y="1699260"/>
            <a:ext cx="4734560" cy="1732280"/>
            <a:chOff x="-277" y="19614"/>
            <a:chExt cx="3711" cy="1295"/>
          </a:xfrm>
        </p:grpSpPr>
        <p:pic>
          <p:nvPicPr>
            <p:cNvPr id="17" name="图片 6" descr="微信截图_20221122164838"/>
            <p:cNvPicPr>
              <a:picLocks noChangeAspect="1"/>
            </p:cNvPicPr>
            <p:nvPr>
              <p:custDataLst>
                <p:tags r:id="rId4"/>
              </p:custDataLst>
            </p:nvPr>
          </p:nvPicPr>
          <p:blipFill>
            <a:blip r:embed="rId5"/>
            <a:stretch>
              <a:fillRect/>
            </a:stretch>
          </p:blipFill>
          <p:spPr>
            <a:xfrm>
              <a:off x="1717" y="19614"/>
              <a:ext cx="1717" cy="1293"/>
            </a:xfrm>
            <a:prstGeom prst="rect">
              <a:avLst/>
            </a:prstGeom>
            <a:noFill/>
            <a:ln>
              <a:noFill/>
            </a:ln>
          </p:spPr>
        </p:pic>
        <p:pic>
          <p:nvPicPr>
            <p:cNvPr id="18" name="图片 7" descr="微信截图_20221122164143"/>
            <p:cNvPicPr>
              <a:picLocks noChangeAspect="1"/>
            </p:cNvPicPr>
            <p:nvPr>
              <p:custDataLst>
                <p:tags r:id="rId6"/>
              </p:custDataLst>
            </p:nvPr>
          </p:nvPicPr>
          <p:blipFill>
            <a:blip r:embed="rId7"/>
            <a:stretch>
              <a:fillRect/>
            </a:stretch>
          </p:blipFill>
          <p:spPr>
            <a:xfrm>
              <a:off x="-277" y="19614"/>
              <a:ext cx="1997" cy="1295"/>
            </a:xfrm>
            <a:prstGeom prst="rect">
              <a:avLst/>
            </a:prstGeom>
            <a:noFill/>
            <a:ln>
              <a:noFill/>
            </a:ln>
          </p:spPr>
        </p:pic>
      </p:grpSp>
      <p:grpSp>
        <p:nvGrpSpPr>
          <p:cNvPr id="68" name="组合 68"/>
          <p:cNvGrpSpPr/>
          <p:nvPr/>
        </p:nvGrpSpPr>
        <p:grpSpPr>
          <a:xfrm>
            <a:off x="6954520" y="3105150"/>
            <a:ext cx="3938905" cy="3204845"/>
            <a:chOff x="6166" y="147349"/>
            <a:chExt cx="5129" cy="4150"/>
          </a:xfrm>
        </p:grpSpPr>
        <p:pic>
          <p:nvPicPr>
            <p:cNvPr id="9" name="图片 2"/>
            <p:cNvPicPr>
              <a:picLocks noChangeAspect="1"/>
            </p:cNvPicPr>
            <p:nvPr>
              <p:custDataLst>
                <p:tags r:id="rId8"/>
              </p:custDataLst>
            </p:nvPr>
          </p:nvPicPr>
          <p:blipFill>
            <a:blip r:embed="rId9"/>
            <a:stretch>
              <a:fillRect/>
            </a:stretch>
          </p:blipFill>
          <p:spPr>
            <a:xfrm>
              <a:off x="6166" y="147349"/>
              <a:ext cx="2237" cy="2720"/>
            </a:xfrm>
            <a:prstGeom prst="rect">
              <a:avLst/>
            </a:prstGeom>
            <a:noFill/>
            <a:ln>
              <a:noFill/>
            </a:ln>
          </p:spPr>
        </p:pic>
        <p:pic>
          <p:nvPicPr>
            <p:cNvPr id="53" name="图片 7"/>
            <p:cNvPicPr>
              <a:picLocks noChangeAspect="1"/>
            </p:cNvPicPr>
            <p:nvPr>
              <p:custDataLst>
                <p:tags r:id="rId10"/>
              </p:custDataLst>
            </p:nvPr>
          </p:nvPicPr>
          <p:blipFill>
            <a:blip r:embed="rId11"/>
            <a:stretch>
              <a:fillRect/>
            </a:stretch>
          </p:blipFill>
          <p:spPr>
            <a:xfrm>
              <a:off x="6171" y="150115"/>
              <a:ext cx="2227" cy="1385"/>
            </a:xfrm>
            <a:prstGeom prst="rect">
              <a:avLst/>
            </a:prstGeom>
            <a:noFill/>
            <a:ln>
              <a:noFill/>
            </a:ln>
          </p:spPr>
        </p:pic>
        <p:pic>
          <p:nvPicPr>
            <p:cNvPr id="54" name="图片 28" descr="a147960f6f696232e037b0c5a021385a"/>
            <p:cNvPicPr>
              <a:picLocks noChangeAspect="1"/>
            </p:cNvPicPr>
            <p:nvPr>
              <p:custDataLst>
                <p:tags r:id="rId12"/>
              </p:custDataLst>
            </p:nvPr>
          </p:nvPicPr>
          <p:blipFill>
            <a:blip r:embed="rId13"/>
            <a:stretch>
              <a:fillRect/>
            </a:stretch>
          </p:blipFill>
          <p:spPr>
            <a:xfrm>
              <a:off x="8455" y="147378"/>
              <a:ext cx="2841" cy="4110"/>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1+#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1000"/>
                                        <p:tgtEl>
                                          <p:spTgt spid="25"/>
                                        </p:tgtEl>
                                      </p:cBhvr>
                                    </p:animEffect>
                                    <p:anim calcmode="lin" valueType="num">
                                      <p:cBhvr>
                                        <p:cTn id="12" dur="1000" fill="hold"/>
                                        <p:tgtEl>
                                          <p:spTgt spid="25"/>
                                        </p:tgtEl>
                                        <p:attrNameLst>
                                          <p:attrName>ppt_x</p:attrName>
                                        </p:attrNameLst>
                                      </p:cBhvr>
                                      <p:tavLst>
                                        <p:tav tm="0">
                                          <p:val>
                                            <p:strVal val="#ppt_x"/>
                                          </p:val>
                                        </p:tav>
                                        <p:tav tm="100000">
                                          <p:val>
                                            <p:strVal val="#ppt_x"/>
                                          </p:val>
                                        </p:tav>
                                      </p:tavLst>
                                    </p:anim>
                                    <p:anim calcmode="lin" valueType="num">
                                      <p:cBhvr>
                                        <p:cTn id="13" dur="1000" fill="hold"/>
                                        <p:tgtEl>
                                          <p:spTgt spid="25"/>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1000"/>
                                        <p:tgtEl>
                                          <p:spTgt spid="27"/>
                                        </p:tgtEl>
                                      </p:cBhvr>
                                    </p:animEffect>
                                    <p:anim calcmode="lin" valueType="num">
                                      <p:cBhvr>
                                        <p:cTn id="17" dur="1000" fill="hold"/>
                                        <p:tgtEl>
                                          <p:spTgt spid="27"/>
                                        </p:tgtEl>
                                        <p:attrNameLst>
                                          <p:attrName>ppt_x</p:attrName>
                                        </p:attrNameLst>
                                      </p:cBhvr>
                                      <p:tavLst>
                                        <p:tav tm="0">
                                          <p:val>
                                            <p:strVal val="#ppt_x"/>
                                          </p:val>
                                        </p:tav>
                                        <p:tav tm="100000">
                                          <p:val>
                                            <p:strVal val="#ppt_x"/>
                                          </p:val>
                                        </p:tav>
                                      </p:tavLst>
                                    </p:anim>
                                    <p:anim calcmode="lin" valueType="num">
                                      <p:cBhvr>
                                        <p:cTn id="18" dur="1000" fill="hold"/>
                                        <p:tgtEl>
                                          <p:spTgt spid="27"/>
                                        </p:tgtEl>
                                        <p:attrNameLst>
                                          <p:attrName>ppt_y</p:attrName>
                                        </p:attrNameLst>
                                      </p:cBhvr>
                                      <p:tavLst>
                                        <p:tav tm="0">
                                          <p:val>
                                            <p:strVal val="#ppt_y+.1"/>
                                          </p:val>
                                        </p:tav>
                                        <p:tav tm="100000">
                                          <p:val>
                                            <p:strVal val="#ppt_y"/>
                                          </p:val>
                                        </p:tav>
                                      </p:tavLst>
                                    </p:anim>
                                  </p:childTnLst>
                                </p:cTn>
                              </p:par>
                              <p:par>
                                <p:cTn id="19" presetID="10"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3" grpId="0" bldLvl="0" animBg="1"/>
      <p:bldP spid="25" grpId="0"/>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3" name="图片 8"/>
          <p:cNvPicPr>
            <a:picLocks noChangeAspect="1"/>
          </p:cNvPicPr>
          <p:nvPr>
            <p:custDataLst>
              <p:tags r:id="rId1"/>
            </p:custDataLst>
          </p:nvPr>
        </p:nvPicPr>
        <p:blipFill>
          <a:blip r:embed="rId2"/>
          <a:stretch>
            <a:fillRect/>
          </a:stretch>
        </p:blipFill>
        <p:spPr>
          <a:xfrm>
            <a:off x="566420" y="0"/>
            <a:ext cx="11093450" cy="685736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cstate="screen"/>
          <a:stretch>
            <a:fillRect/>
          </a:stretch>
        </p:blipFill>
        <p:spPr>
          <a:xfrm>
            <a:off x="8797" y="3097872"/>
            <a:ext cx="1876792" cy="3753584"/>
          </a:xfrm>
          <a:prstGeom prst="rect">
            <a:avLst/>
          </a:prstGeom>
        </p:spPr>
      </p:pic>
      <p:pic>
        <p:nvPicPr>
          <p:cNvPr id="30" name="图片 29"/>
          <p:cNvPicPr>
            <a:picLocks noChangeAspect="1"/>
          </p:cNvPicPr>
          <p:nvPr/>
        </p:nvPicPr>
        <p:blipFill>
          <a:blip r:embed="rId2" cstate="screen"/>
          <a:stretch>
            <a:fillRect/>
          </a:stretch>
        </p:blipFill>
        <p:spPr>
          <a:xfrm>
            <a:off x="30538" y="253085"/>
            <a:ext cx="1142328" cy="1050372"/>
          </a:xfrm>
          <a:prstGeom prst="rect">
            <a:avLst/>
          </a:prstGeom>
          <a:effectLst>
            <a:outerShdw blurRad="50800" dist="50800" dir="5400000" algn="ctr" rotWithShape="0">
              <a:srgbClr val="000000">
                <a:alpha val="0"/>
              </a:srgbClr>
            </a:outerShdw>
          </a:effectLst>
        </p:spPr>
      </p:pic>
      <p:sp>
        <p:nvSpPr>
          <p:cNvPr id="31" name="矩形 30"/>
          <p:cNvSpPr/>
          <p:nvPr/>
        </p:nvSpPr>
        <p:spPr>
          <a:xfrm>
            <a:off x="0" y="6649156"/>
            <a:ext cx="12192000" cy="20884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矩形 4"/>
          <p:cNvSpPr/>
          <p:nvPr/>
        </p:nvSpPr>
        <p:spPr>
          <a:xfrm>
            <a:off x="-36703" y="527460"/>
            <a:ext cx="1114408" cy="430887"/>
          </a:xfrm>
          <a:prstGeom prst="rect">
            <a:avLst/>
          </a:prstGeom>
        </p:spPr>
        <p:txBody>
          <a:bodyPr wrap="none">
            <a:spAutoFit/>
          </a:bodyPr>
          <a:lstStyle/>
          <a:p>
            <a:r>
              <a:rPr lang="en-US" altLang="zh-CN" sz="2200" b="1" dirty="0">
                <a:solidFill>
                  <a:schemeClr val="bg1"/>
                </a:solidFill>
                <a:cs typeface="+mn-ea"/>
                <a:sym typeface="+mn-lt"/>
              </a:rPr>
              <a:t>THREE</a:t>
            </a:r>
            <a:endParaRPr lang="zh-CN" altLang="en-US" sz="2200" b="1" dirty="0">
              <a:solidFill>
                <a:schemeClr val="bg1"/>
              </a:solidFill>
              <a:cs typeface="+mn-ea"/>
              <a:sym typeface="+mn-lt"/>
            </a:endParaRPr>
          </a:p>
        </p:txBody>
      </p:sp>
      <p:pic>
        <p:nvPicPr>
          <p:cNvPr id="22" name="图片 21"/>
          <p:cNvPicPr>
            <a:picLocks noChangeAspect="1"/>
          </p:cNvPicPr>
          <p:nvPr/>
        </p:nvPicPr>
        <p:blipFill>
          <a:blip r:embed="rId3" cstate="screen"/>
          <a:stretch>
            <a:fillRect/>
          </a:stretch>
        </p:blipFill>
        <p:spPr>
          <a:xfrm>
            <a:off x="10321025" y="-58221"/>
            <a:ext cx="1876792" cy="3753584"/>
          </a:xfrm>
          <a:prstGeom prst="rect">
            <a:avLst/>
          </a:prstGeom>
        </p:spPr>
      </p:pic>
      <p:sp>
        <p:nvSpPr>
          <p:cNvPr id="9" name="文本框 8"/>
          <p:cNvSpPr txBox="1"/>
          <p:nvPr>
            <p:custDataLst>
              <p:tags r:id="rId4"/>
            </p:custDataLst>
          </p:nvPr>
        </p:nvSpPr>
        <p:spPr>
          <a:xfrm>
            <a:off x="1243965" y="439420"/>
            <a:ext cx="7428865" cy="553085"/>
          </a:xfrm>
          <a:prstGeom prst="rect">
            <a:avLst/>
          </a:prstGeom>
          <a:noFill/>
        </p:spPr>
        <p:txBody>
          <a:bodyPr wrap="square" rtlCol="0">
            <a:spAutoFit/>
          </a:bodyPr>
          <a:p>
            <a:pPr>
              <a:lnSpc>
                <a:spcPct val="150000"/>
              </a:lnSpc>
            </a:pPr>
            <a:r>
              <a:rPr lang="zh-CN" altLang="en-US" sz="2000" b="1" dirty="0" smtClean="0">
                <a:cs typeface="+mn-ea"/>
                <a:sym typeface="+mn-lt"/>
              </a:rPr>
              <a:t>参加教育部大学物理课程教指委思政案例评选的经验分享</a:t>
            </a:r>
            <a:endParaRPr lang="zh-CN" altLang="en-US" sz="2000" b="1" dirty="0">
              <a:cs typeface="+mn-ea"/>
              <a:sym typeface="+mn-lt"/>
            </a:endParaRPr>
          </a:p>
        </p:txBody>
      </p:sp>
      <p:pic>
        <p:nvPicPr>
          <p:cNvPr id="69" name="图片 6"/>
          <p:cNvPicPr>
            <a:picLocks noChangeAspect="1"/>
          </p:cNvPicPr>
          <p:nvPr>
            <p:custDataLst>
              <p:tags r:id="rId5"/>
            </p:custDataLst>
          </p:nvPr>
        </p:nvPicPr>
        <p:blipFill>
          <a:blip r:embed="rId6"/>
          <a:stretch>
            <a:fillRect/>
          </a:stretch>
        </p:blipFill>
        <p:spPr>
          <a:xfrm>
            <a:off x="4109085" y="1748155"/>
            <a:ext cx="3955415" cy="2759075"/>
          </a:xfrm>
          <a:prstGeom prst="rect">
            <a:avLst/>
          </a:prstGeom>
          <a:noFill/>
          <a:ln>
            <a:noFill/>
          </a:ln>
        </p:spPr>
      </p:pic>
      <p:sp>
        <p:nvSpPr>
          <p:cNvPr id="10" name="文本框 9"/>
          <p:cNvSpPr txBox="1"/>
          <p:nvPr>
            <p:custDataLst>
              <p:tags r:id="rId7"/>
            </p:custDataLst>
          </p:nvPr>
        </p:nvSpPr>
        <p:spPr>
          <a:xfrm>
            <a:off x="2720340" y="4800600"/>
            <a:ext cx="6732270" cy="1060450"/>
          </a:xfrm>
          <a:prstGeom prst="rect">
            <a:avLst/>
          </a:prstGeom>
          <a:noFill/>
          <a:ln>
            <a:noFill/>
          </a:ln>
        </p:spPr>
        <p:txBody>
          <a:bodyPr wrap="square" rtlCol="0">
            <a:spAutoFit/>
          </a:bodyPr>
          <a:lstStyle>
            <a:defPPr>
              <a:defRPr lang="zh-CN"/>
            </a:defPPr>
            <a:lvl1pPr algn="r">
              <a:lnSpc>
                <a:spcPct val="150000"/>
              </a:lnSpc>
              <a:spcAft>
                <a:spcPts val="1200"/>
              </a:spcAft>
              <a:defRPr sz="1200">
                <a:solidFill>
                  <a:prstClr val="black"/>
                </a:solidFill>
                <a:latin typeface="思源黑体 Light" panose="020B0300000000000000" pitchFamily="34" charset="-122"/>
                <a:ea typeface="思源黑体 Light" panose="020B0300000000000000" pitchFamily="34" charset="-122"/>
                <a:cs typeface="+mn-ea"/>
              </a:defRPr>
            </a:lvl1pPr>
          </a:lstStyle>
          <a:p>
            <a:pPr algn="just"/>
            <a:r>
              <a:rPr lang="zh-CN" altLang="en-US" sz="1400" dirty="0">
                <a:latin typeface="+mn-lt"/>
                <a:ea typeface="+mn-ea"/>
                <a:sym typeface="+mn-lt"/>
              </a:rPr>
              <a:t>本部分采用“总结实验规律-利用理论解释-存在矛盾-提出新假设”的科学实验步骤来进行对光电效应的讲授，提示学生科学研究不是一帆风顺的，是“假设-不解决-新假设”的循环过程，促进科学思维和正确世界观的建立。</a:t>
            </a:r>
            <a:endParaRPr lang="zh-CN" altLang="en-US" sz="1400" dirty="0">
              <a:latin typeface="+mn-lt"/>
              <a:ea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3" name="图片 8"/>
          <p:cNvPicPr>
            <a:picLocks noChangeAspect="1"/>
          </p:cNvPicPr>
          <p:nvPr>
            <p:custDataLst>
              <p:tags r:id="rId1"/>
            </p:custDataLst>
          </p:nvPr>
        </p:nvPicPr>
        <p:blipFill>
          <a:blip r:embed="rId2"/>
          <a:stretch>
            <a:fillRect/>
          </a:stretch>
        </p:blipFill>
        <p:spPr>
          <a:xfrm>
            <a:off x="566420" y="0"/>
            <a:ext cx="11093450" cy="685736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cstate="screen"/>
          <a:stretch>
            <a:fillRect/>
          </a:stretch>
        </p:blipFill>
        <p:spPr>
          <a:xfrm>
            <a:off x="8797" y="3097872"/>
            <a:ext cx="1876792" cy="3753584"/>
          </a:xfrm>
          <a:prstGeom prst="rect">
            <a:avLst/>
          </a:prstGeom>
        </p:spPr>
      </p:pic>
      <p:pic>
        <p:nvPicPr>
          <p:cNvPr id="30" name="图片 29"/>
          <p:cNvPicPr>
            <a:picLocks noChangeAspect="1"/>
          </p:cNvPicPr>
          <p:nvPr/>
        </p:nvPicPr>
        <p:blipFill>
          <a:blip r:embed="rId2" cstate="screen"/>
          <a:stretch>
            <a:fillRect/>
          </a:stretch>
        </p:blipFill>
        <p:spPr>
          <a:xfrm>
            <a:off x="30538" y="253085"/>
            <a:ext cx="1142328" cy="1050372"/>
          </a:xfrm>
          <a:prstGeom prst="rect">
            <a:avLst/>
          </a:prstGeom>
          <a:effectLst>
            <a:outerShdw blurRad="50800" dist="50800" dir="5400000" algn="ctr" rotWithShape="0">
              <a:srgbClr val="000000">
                <a:alpha val="0"/>
              </a:srgbClr>
            </a:outerShdw>
          </a:effectLst>
        </p:spPr>
      </p:pic>
      <p:sp>
        <p:nvSpPr>
          <p:cNvPr id="31" name="矩形 30"/>
          <p:cNvSpPr/>
          <p:nvPr/>
        </p:nvSpPr>
        <p:spPr>
          <a:xfrm>
            <a:off x="0" y="6649156"/>
            <a:ext cx="12192000" cy="20884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矩形 4"/>
          <p:cNvSpPr/>
          <p:nvPr/>
        </p:nvSpPr>
        <p:spPr>
          <a:xfrm>
            <a:off x="-36703" y="527460"/>
            <a:ext cx="1114408" cy="430887"/>
          </a:xfrm>
          <a:prstGeom prst="rect">
            <a:avLst/>
          </a:prstGeom>
        </p:spPr>
        <p:txBody>
          <a:bodyPr wrap="none">
            <a:spAutoFit/>
          </a:bodyPr>
          <a:lstStyle/>
          <a:p>
            <a:r>
              <a:rPr lang="en-US" altLang="zh-CN" sz="2200" b="1" dirty="0">
                <a:solidFill>
                  <a:schemeClr val="bg1"/>
                </a:solidFill>
                <a:cs typeface="+mn-ea"/>
                <a:sym typeface="+mn-lt"/>
              </a:rPr>
              <a:t>THREE</a:t>
            </a:r>
            <a:endParaRPr lang="zh-CN" altLang="en-US" sz="2200" b="1" dirty="0">
              <a:solidFill>
                <a:schemeClr val="bg1"/>
              </a:solidFill>
              <a:cs typeface="+mn-ea"/>
              <a:sym typeface="+mn-lt"/>
            </a:endParaRPr>
          </a:p>
        </p:txBody>
      </p:sp>
      <p:pic>
        <p:nvPicPr>
          <p:cNvPr id="22" name="图片 21"/>
          <p:cNvPicPr>
            <a:picLocks noChangeAspect="1"/>
          </p:cNvPicPr>
          <p:nvPr/>
        </p:nvPicPr>
        <p:blipFill>
          <a:blip r:embed="rId3" cstate="screen"/>
          <a:stretch>
            <a:fillRect/>
          </a:stretch>
        </p:blipFill>
        <p:spPr>
          <a:xfrm>
            <a:off x="10321025" y="-58221"/>
            <a:ext cx="1876792" cy="3753584"/>
          </a:xfrm>
          <a:prstGeom prst="rect">
            <a:avLst/>
          </a:prstGeom>
        </p:spPr>
      </p:pic>
      <p:sp>
        <p:nvSpPr>
          <p:cNvPr id="9" name="文本框 8"/>
          <p:cNvSpPr txBox="1"/>
          <p:nvPr>
            <p:custDataLst>
              <p:tags r:id="rId4"/>
            </p:custDataLst>
          </p:nvPr>
        </p:nvSpPr>
        <p:spPr>
          <a:xfrm>
            <a:off x="1243965" y="439420"/>
            <a:ext cx="7428865" cy="553085"/>
          </a:xfrm>
          <a:prstGeom prst="rect">
            <a:avLst/>
          </a:prstGeom>
          <a:noFill/>
        </p:spPr>
        <p:txBody>
          <a:bodyPr wrap="square" rtlCol="0">
            <a:spAutoFit/>
          </a:bodyPr>
          <a:p>
            <a:pPr>
              <a:lnSpc>
                <a:spcPct val="150000"/>
              </a:lnSpc>
            </a:pPr>
            <a:r>
              <a:rPr lang="zh-CN" altLang="en-US" sz="2000" b="1" dirty="0" smtClean="0">
                <a:cs typeface="+mn-ea"/>
                <a:sym typeface="+mn-lt"/>
              </a:rPr>
              <a:t>参加教育部大学物理课程教指委思政案例评选的经验分享</a:t>
            </a:r>
            <a:endParaRPr lang="zh-CN" altLang="en-US" sz="2000" b="1" dirty="0">
              <a:cs typeface="+mn-ea"/>
              <a:sym typeface="+mn-lt"/>
            </a:endParaRPr>
          </a:p>
        </p:txBody>
      </p:sp>
      <p:sp>
        <p:nvSpPr>
          <p:cNvPr id="10" name="文本框 9"/>
          <p:cNvSpPr txBox="1"/>
          <p:nvPr>
            <p:custDataLst>
              <p:tags r:id="rId5"/>
            </p:custDataLst>
          </p:nvPr>
        </p:nvSpPr>
        <p:spPr>
          <a:xfrm>
            <a:off x="2720340" y="4960620"/>
            <a:ext cx="6732270" cy="737235"/>
          </a:xfrm>
          <a:prstGeom prst="rect">
            <a:avLst/>
          </a:prstGeom>
          <a:noFill/>
          <a:ln>
            <a:noFill/>
          </a:ln>
        </p:spPr>
        <p:txBody>
          <a:bodyPr wrap="square" rtlCol="0">
            <a:spAutoFit/>
          </a:bodyPr>
          <a:lstStyle>
            <a:defPPr>
              <a:defRPr lang="zh-CN"/>
            </a:defPPr>
            <a:lvl1pPr algn="r">
              <a:lnSpc>
                <a:spcPct val="150000"/>
              </a:lnSpc>
              <a:spcAft>
                <a:spcPts val="1200"/>
              </a:spcAft>
              <a:defRPr sz="1200">
                <a:solidFill>
                  <a:prstClr val="black"/>
                </a:solidFill>
                <a:latin typeface="思源黑体 Light" panose="020B0300000000000000" pitchFamily="34" charset="-122"/>
                <a:ea typeface="思源黑体 Light" panose="020B0300000000000000" pitchFamily="34" charset="-122"/>
                <a:cs typeface="+mn-ea"/>
              </a:defRPr>
            </a:lvl1pPr>
          </a:lstStyle>
          <a:p>
            <a:pPr algn="just"/>
            <a:r>
              <a:rPr lang="zh-CN" altLang="en-US" sz="1400" dirty="0">
                <a:latin typeface="+mn-lt"/>
                <a:ea typeface="+mn-ea"/>
                <a:sym typeface="+mn-lt"/>
              </a:rPr>
              <a:t>利用启发式教学方法得到实验模型，在计算动能时利用哲学科学中的转化思想，选取特殊时刻，完成测量，促进学生科学思想的提升。</a:t>
            </a:r>
            <a:endParaRPr lang="zh-CN" altLang="en-US" sz="1400" dirty="0">
              <a:latin typeface="+mn-lt"/>
              <a:ea typeface="+mn-ea"/>
              <a:sym typeface="+mn-lt"/>
            </a:endParaRPr>
          </a:p>
        </p:txBody>
      </p:sp>
      <p:pic>
        <p:nvPicPr>
          <p:cNvPr id="70" name="图片 7"/>
          <p:cNvPicPr>
            <a:picLocks noChangeAspect="1"/>
          </p:cNvPicPr>
          <p:nvPr>
            <p:custDataLst>
              <p:tags r:id="rId6"/>
            </p:custDataLst>
          </p:nvPr>
        </p:nvPicPr>
        <p:blipFill>
          <a:blip r:embed="rId7"/>
          <a:stretch>
            <a:fillRect/>
          </a:stretch>
        </p:blipFill>
        <p:spPr>
          <a:xfrm>
            <a:off x="3805555" y="1828165"/>
            <a:ext cx="4158615" cy="279844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3" name="图片 8"/>
          <p:cNvPicPr>
            <a:picLocks noChangeAspect="1"/>
          </p:cNvPicPr>
          <p:nvPr>
            <p:custDataLst>
              <p:tags r:id="rId1"/>
            </p:custDataLst>
          </p:nvPr>
        </p:nvPicPr>
        <p:blipFill>
          <a:blip r:embed="rId2"/>
          <a:stretch>
            <a:fillRect/>
          </a:stretch>
        </p:blipFill>
        <p:spPr>
          <a:xfrm>
            <a:off x="566420" y="0"/>
            <a:ext cx="11093450" cy="685736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p:cNvPicPr>
            <a:picLocks noChangeAspect="1"/>
          </p:cNvPicPr>
          <p:nvPr/>
        </p:nvPicPr>
        <p:blipFill rotWithShape="1">
          <a:blip r:embed="rId1" cstate="screen"/>
          <a:srcRect l="12720"/>
          <a:stretch>
            <a:fillRect/>
          </a:stretch>
        </p:blipFill>
        <p:spPr>
          <a:xfrm rot="16200000">
            <a:off x="7141841" y="-2201477"/>
            <a:ext cx="3429000" cy="7857483"/>
          </a:xfrm>
          <a:prstGeom prst="rect">
            <a:avLst/>
          </a:prstGeom>
        </p:spPr>
      </p:pic>
      <p:pic>
        <p:nvPicPr>
          <p:cNvPr id="32" name="图片 31"/>
          <p:cNvPicPr>
            <a:picLocks noChangeAspect="1"/>
          </p:cNvPicPr>
          <p:nvPr/>
        </p:nvPicPr>
        <p:blipFill rotWithShape="1">
          <a:blip r:embed="rId1" cstate="screen"/>
          <a:srcRect l="12720"/>
          <a:stretch>
            <a:fillRect/>
          </a:stretch>
        </p:blipFill>
        <p:spPr>
          <a:xfrm rot="5400000">
            <a:off x="1988463" y="-2201477"/>
            <a:ext cx="3429000" cy="7857483"/>
          </a:xfrm>
          <a:prstGeom prst="rect">
            <a:avLst/>
          </a:prstGeom>
        </p:spPr>
      </p:pic>
      <p:sp>
        <p:nvSpPr>
          <p:cNvPr id="4" name="文本框 3"/>
          <p:cNvSpPr txBox="1"/>
          <p:nvPr/>
        </p:nvSpPr>
        <p:spPr>
          <a:xfrm>
            <a:off x="4707185" y="2050166"/>
            <a:ext cx="6452920" cy="1569660"/>
          </a:xfrm>
          <a:prstGeom prst="rect">
            <a:avLst/>
          </a:prstGeom>
          <a:noFill/>
        </p:spPr>
        <p:txBody>
          <a:bodyPr wrap="square" rtlCol="0">
            <a:spAutoFit/>
          </a:bodyPr>
          <a:lstStyle/>
          <a:p>
            <a:r>
              <a:rPr lang="en-US" altLang="zh-CN" sz="9600" b="1" dirty="0">
                <a:solidFill>
                  <a:schemeClr val="bg1"/>
                </a:solidFill>
                <a:cs typeface="+mn-ea"/>
                <a:sym typeface="+mn-lt"/>
              </a:rPr>
              <a:t>CONTENT</a:t>
            </a:r>
            <a:endParaRPr lang="zh-CN" altLang="en-US" sz="9600" b="1" dirty="0">
              <a:solidFill>
                <a:schemeClr val="bg1"/>
              </a:solidFill>
              <a:cs typeface="+mn-ea"/>
              <a:sym typeface="+mn-lt"/>
            </a:endParaRPr>
          </a:p>
        </p:txBody>
      </p:sp>
      <p:sp>
        <p:nvSpPr>
          <p:cNvPr id="5" name="文本框 4"/>
          <p:cNvSpPr txBox="1"/>
          <p:nvPr/>
        </p:nvSpPr>
        <p:spPr>
          <a:xfrm rot="16200000">
            <a:off x="10441657" y="2542609"/>
            <a:ext cx="1252959" cy="584775"/>
          </a:xfrm>
          <a:prstGeom prst="rect">
            <a:avLst/>
          </a:prstGeom>
          <a:solidFill>
            <a:schemeClr val="accent2">
              <a:lumMod val="20000"/>
              <a:lumOff val="80000"/>
            </a:schemeClr>
          </a:solidFill>
        </p:spPr>
        <p:txBody>
          <a:bodyPr wrap="square" rtlCol="0">
            <a:spAutoFit/>
          </a:bodyPr>
          <a:lstStyle/>
          <a:p>
            <a:r>
              <a:rPr lang="zh-CN" altLang="en-US" sz="3200" b="1" dirty="0">
                <a:cs typeface="+mn-ea"/>
                <a:sym typeface="+mn-lt"/>
              </a:rPr>
              <a:t> 目录</a:t>
            </a:r>
            <a:endParaRPr lang="zh-CN" altLang="en-US" sz="2800" b="1" dirty="0">
              <a:cs typeface="+mn-ea"/>
              <a:sym typeface="+mn-lt"/>
            </a:endParaRPr>
          </a:p>
        </p:txBody>
      </p:sp>
      <p:grpSp>
        <p:nvGrpSpPr>
          <p:cNvPr id="6" name="PA_组合 21"/>
          <p:cNvGrpSpPr/>
          <p:nvPr>
            <p:custDataLst>
              <p:tags r:id="rId2"/>
            </p:custDataLst>
          </p:nvPr>
        </p:nvGrpSpPr>
        <p:grpSpPr>
          <a:xfrm>
            <a:off x="1079751" y="0"/>
            <a:ext cx="992949" cy="1205016"/>
            <a:chOff x="6493435" y="3390472"/>
            <a:chExt cx="2441407" cy="2632504"/>
          </a:xfrm>
          <a:solidFill>
            <a:schemeClr val="bg1"/>
          </a:solidFill>
        </p:grpSpPr>
        <p:sp>
          <p:nvSpPr>
            <p:cNvPr id="7"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8"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9"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0"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sp>
        <p:nvSpPr>
          <p:cNvPr id="35" name="文本框 34"/>
          <p:cNvSpPr txBox="1"/>
          <p:nvPr/>
        </p:nvSpPr>
        <p:spPr>
          <a:xfrm>
            <a:off x="856108" y="3904356"/>
            <a:ext cx="781050" cy="584775"/>
          </a:xfrm>
          <a:prstGeom prst="rect">
            <a:avLst/>
          </a:prstGeom>
          <a:noFill/>
        </p:spPr>
        <p:txBody>
          <a:bodyPr wrap="square" rtlCol="0">
            <a:spAutoFit/>
          </a:bodyPr>
          <a:lstStyle/>
          <a:p>
            <a:r>
              <a:rPr lang="en-US" altLang="zh-CN" sz="3200" dirty="0">
                <a:cs typeface="+mn-ea"/>
                <a:sym typeface="+mn-lt"/>
              </a:rPr>
              <a:t>01.</a:t>
            </a:r>
            <a:endParaRPr lang="zh-CN" altLang="en-US" sz="3200" dirty="0">
              <a:cs typeface="+mn-ea"/>
              <a:sym typeface="+mn-lt"/>
            </a:endParaRPr>
          </a:p>
        </p:txBody>
      </p:sp>
      <p:sp>
        <p:nvSpPr>
          <p:cNvPr id="36" name="文本框 35"/>
          <p:cNvSpPr txBox="1"/>
          <p:nvPr/>
        </p:nvSpPr>
        <p:spPr>
          <a:xfrm>
            <a:off x="1637030" y="3872230"/>
            <a:ext cx="5339080" cy="460375"/>
          </a:xfrm>
          <a:prstGeom prst="rect">
            <a:avLst/>
          </a:prstGeom>
          <a:noFill/>
        </p:spPr>
        <p:txBody>
          <a:bodyPr wrap="square" rtlCol="0">
            <a:spAutoFit/>
          </a:bodyPr>
          <a:lstStyle/>
          <a:p>
            <a:pPr algn="dist"/>
            <a:r>
              <a:rPr lang="zh-CN" altLang="en-US" sz="2400" b="1" dirty="0" smtClean="0">
                <a:cs typeface="+mn-ea"/>
                <a:sym typeface="+mn-lt"/>
              </a:rPr>
              <a:t>大学物理实验课程中的课程思政现状</a:t>
            </a:r>
            <a:endParaRPr lang="zh-CN" altLang="en-US" sz="2400" b="1" dirty="0" smtClean="0">
              <a:cs typeface="+mn-ea"/>
              <a:sym typeface="+mn-lt"/>
            </a:endParaRPr>
          </a:p>
        </p:txBody>
      </p:sp>
      <p:sp>
        <p:nvSpPr>
          <p:cNvPr id="38" name="文本框 37"/>
          <p:cNvSpPr txBox="1"/>
          <p:nvPr/>
        </p:nvSpPr>
        <p:spPr>
          <a:xfrm>
            <a:off x="856108" y="4992245"/>
            <a:ext cx="781050" cy="584775"/>
          </a:xfrm>
          <a:prstGeom prst="rect">
            <a:avLst/>
          </a:prstGeom>
          <a:noFill/>
        </p:spPr>
        <p:txBody>
          <a:bodyPr wrap="square" rtlCol="0">
            <a:spAutoFit/>
          </a:bodyPr>
          <a:lstStyle/>
          <a:p>
            <a:r>
              <a:rPr lang="en-US" altLang="zh-CN" sz="3200" dirty="0">
                <a:cs typeface="+mn-ea"/>
                <a:sym typeface="+mn-lt"/>
              </a:rPr>
              <a:t>02.</a:t>
            </a:r>
            <a:endParaRPr lang="zh-CN" altLang="en-US" sz="3200" dirty="0">
              <a:cs typeface="+mn-ea"/>
              <a:sym typeface="+mn-lt"/>
            </a:endParaRPr>
          </a:p>
        </p:txBody>
      </p:sp>
      <p:sp>
        <p:nvSpPr>
          <p:cNvPr id="39" name="文本框 38"/>
          <p:cNvSpPr txBox="1"/>
          <p:nvPr/>
        </p:nvSpPr>
        <p:spPr>
          <a:xfrm>
            <a:off x="1637030" y="5046345"/>
            <a:ext cx="8206105" cy="460375"/>
          </a:xfrm>
          <a:prstGeom prst="rect">
            <a:avLst/>
          </a:prstGeom>
          <a:noFill/>
        </p:spPr>
        <p:txBody>
          <a:bodyPr wrap="square" rtlCol="0">
            <a:spAutoFit/>
          </a:bodyPr>
          <a:lstStyle/>
          <a:p>
            <a:pPr algn="dist"/>
            <a:r>
              <a:rPr lang="zh-CN" altLang="en-US" sz="2400" b="1" dirty="0" smtClean="0">
                <a:cs typeface="+mn-ea"/>
                <a:sym typeface="+mn-lt"/>
              </a:rPr>
              <a:t>参加教育部大学物理课程教指委思政案例评选的经验分享</a:t>
            </a:r>
            <a:endParaRPr lang="zh-CN" altLang="en-US" sz="2400" b="1" dirty="0" smtClean="0">
              <a:cs typeface="+mn-ea"/>
              <a:sym typeface="+mn-lt"/>
            </a:endParaRPr>
          </a:p>
        </p:txBody>
      </p:sp>
      <p:sp>
        <p:nvSpPr>
          <p:cNvPr id="41" name="文本框 40"/>
          <p:cNvSpPr txBox="1"/>
          <p:nvPr/>
        </p:nvSpPr>
        <p:spPr>
          <a:xfrm>
            <a:off x="856239" y="6029701"/>
            <a:ext cx="781050" cy="584775"/>
          </a:xfrm>
          <a:prstGeom prst="rect">
            <a:avLst/>
          </a:prstGeom>
          <a:noFill/>
        </p:spPr>
        <p:txBody>
          <a:bodyPr wrap="square" rtlCol="0">
            <a:spAutoFit/>
          </a:bodyPr>
          <a:lstStyle/>
          <a:p>
            <a:r>
              <a:rPr lang="en-US" altLang="zh-CN" sz="3200" dirty="0">
                <a:cs typeface="+mn-ea"/>
                <a:sym typeface="+mn-lt"/>
              </a:rPr>
              <a:t>03.</a:t>
            </a:r>
            <a:endParaRPr lang="zh-CN" altLang="en-US" sz="3200" dirty="0">
              <a:cs typeface="+mn-ea"/>
              <a:sym typeface="+mn-lt"/>
            </a:endParaRPr>
          </a:p>
        </p:txBody>
      </p:sp>
      <p:sp>
        <p:nvSpPr>
          <p:cNvPr id="42" name="文本框 41"/>
          <p:cNvSpPr txBox="1"/>
          <p:nvPr/>
        </p:nvSpPr>
        <p:spPr>
          <a:xfrm>
            <a:off x="1649730" y="6108700"/>
            <a:ext cx="6754495" cy="460375"/>
          </a:xfrm>
          <a:prstGeom prst="rect">
            <a:avLst/>
          </a:prstGeom>
          <a:noFill/>
        </p:spPr>
        <p:txBody>
          <a:bodyPr wrap="square" rtlCol="0">
            <a:spAutoFit/>
          </a:bodyPr>
          <a:lstStyle/>
          <a:p>
            <a:pPr algn="dist"/>
            <a:r>
              <a:rPr lang="zh-CN" altLang="en-US" sz="2400" b="1" dirty="0" smtClean="0">
                <a:cs typeface="+mn-ea"/>
                <a:sym typeface="+mn-lt"/>
              </a:rPr>
              <a:t>结合大学物理实验课程归纳课程思政点挖掘方向</a:t>
            </a:r>
            <a:endParaRPr lang="zh-CN" altLang="en-US" sz="2400" b="1" dirty="0" smtClean="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ppt_x"/>
                                          </p:val>
                                        </p:tav>
                                        <p:tav tm="100000">
                                          <p:val>
                                            <p:strVal val="#ppt_x"/>
                                          </p:val>
                                        </p:tav>
                                      </p:tavLst>
                                    </p:anim>
                                    <p:anim calcmode="lin" valueType="num">
                                      <p:cBhvr additive="base">
                                        <p:cTn id="12" dur="500" fill="hold"/>
                                        <p:tgtEl>
                                          <p:spTgt spid="3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ppt_x"/>
                                          </p:val>
                                        </p:tav>
                                        <p:tav tm="100000">
                                          <p:val>
                                            <p:strVal val="#ppt_x"/>
                                          </p:val>
                                        </p:tav>
                                      </p:tavLst>
                                    </p:anim>
                                    <p:anim calcmode="lin" valueType="num">
                                      <p:cBhvr additive="base">
                                        <p:cTn id="16" dur="500" fill="hold"/>
                                        <p:tgtEl>
                                          <p:spTgt spid="35"/>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 presetClass="entr" presetSubtype="4" fill="hold" grpId="0" nodeType="afterEffect">
                                  <p:stCondLst>
                                    <p:cond delay="0"/>
                                  </p:stCondLst>
                                  <p:childTnLst>
                                    <p:set>
                                      <p:cBhvr>
                                        <p:cTn id="19" dur="1" fill="hold">
                                          <p:stCondLst>
                                            <p:cond delay="0"/>
                                          </p:stCondLst>
                                        </p:cTn>
                                        <p:tgtEl>
                                          <p:spTgt spid="39"/>
                                        </p:tgtEl>
                                        <p:attrNameLst>
                                          <p:attrName>style.visibility</p:attrName>
                                        </p:attrNameLst>
                                      </p:cBhvr>
                                      <p:to>
                                        <p:strVal val="visible"/>
                                      </p:to>
                                    </p:set>
                                    <p:anim calcmode="lin" valueType="num">
                                      <p:cBhvr additive="base">
                                        <p:cTn id="20" dur="500" fill="hold"/>
                                        <p:tgtEl>
                                          <p:spTgt spid="39"/>
                                        </p:tgtEl>
                                        <p:attrNameLst>
                                          <p:attrName>ppt_x</p:attrName>
                                        </p:attrNameLst>
                                      </p:cBhvr>
                                      <p:tavLst>
                                        <p:tav tm="0">
                                          <p:val>
                                            <p:strVal val="#ppt_x"/>
                                          </p:val>
                                        </p:tav>
                                        <p:tav tm="100000">
                                          <p:val>
                                            <p:strVal val="#ppt_x"/>
                                          </p:val>
                                        </p:tav>
                                      </p:tavLst>
                                    </p:anim>
                                    <p:anim calcmode="lin" valueType="num">
                                      <p:cBhvr additive="base">
                                        <p:cTn id="21" dur="500" fill="hold"/>
                                        <p:tgtEl>
                                          <p:spTgt spid="39"/>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38"/>
                                        </p:tgtEl>
                                        <p:attrNameLst>
                                          <p:attrName>style.visibility</p:attrName>
                                        </p:attrNameLst>
                                      </p:cBhvr>
                                      <p:to>
                                        <p:strVal val="visible"/>
                                      </p:to>
                                    </p:set>
                                    <p:anim calcmode="lin" valueType="num">
                                      <p:cBhvr additive="base">
                                        <p:cTn id="24" dur="500" fill="hold"/>
                                        <p:tgtEl>
                                          <p:spTgt spid="38"/>
                                        </p:tgtEl>
                                        <p:attrNameLst>
                                          <p:attrName>ppt_x</p:attrName>
                                        </p:attrNameLst>
                                      </p:cBhvr>
                                      <p:tavLst>
                                        <p:tav tm="0">
                                          <p:val>
                                            <p:strVal val="#ppt_x"/>
                                          </p:val>
                                        </p:tav>
                                        <p:tav tm="100000">
                                          <p:val>
                                            <p:strVal val="#ppt_x"/>
                                          </p:val>
                                        </p:tav>
                                      </p:tavLst>
                                    </p:anim>
                                    <p:anim calcmode="lin" valueType="num">
                                      <p:cBhvr additive="base">
                                        <p:cTn id="25" dur="500" fill="hold"/>
                                        <p:tgtEl>
                                          <p:spTgt spid="38"/>
                                        </p:tgtEl>
                                        <p:attrNameLst>
                                          <p:attrName>ppt_y</p:attrName>
                                        </p:attrNameLst>
                                      </p:cBhvr>
                                      <p:tavLst>
                                        <p:tav tm="0">
                                          <p:val>
                                            <p:strVal val="1+#ppt_h/2"/>
                                          </p:val>
                                        </p:tav>
                                        <p:tav tm="100000">
                                          <p:val>
                                            <p:strVal val="#ppt_y"/>
                                          </p:val>
                                        </p:tav>
                                      </p:tavLst>
                                    </p:anim>
                                  </p:childTnLst>
                                </p:cTn>
                              </p:par>
                            </p:childTnLst>
                          </p:cTn>
                        </p:par>
                        <p:par>
                          <p:cTn id="26" fill="hold">
                            <p:stCondLst>
                              <p:cond delay="1500"/>
                            </p:stCondLst>
                            <p:childTnLst>
                              <p:par>
                                <p:cTn id="27" presetID="2" presetClass="entr" presetSubtype="4" fill="hold" grpId="0" nodeType="after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additive="base">
                                        <p:cTn id="29" dur="500" fill="hold"/>
                                        <p:tgtEl>
                                          <p:spTgt spid="42"/>
                                        </p:tgtEl>
                                        <p:attrNameLst>
                                          <p:attrName>ppt_x</p:attrName>
                                        </p:attrNameLst>
                                      </p:cBhvr>
                                      <p:tavLst>
                                        <p:tav tm="0">
                                          <p:val>
                                            <p:strVal val="#ppt_x"/>
                                          </p:val>
                                        </p:tav>
                                        <p:tav tm="100000">
                                          <p:val>
                                            <p:strVal val="#ppt_x"/>
                                          </p:val>
                                        </p:tav>
                                      </p:tavLst>
                                    </p:anim>
                                    <p:anim calcmode="lin" valueType="num">
                                      <p:cBhvr additive="base">
                                        <p:cTn id="30" dur="500" fill="hold"/>
                                        <p:tgtEl>
                                          <p:spTgt spid="42"/>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41"/>
                                        </p:tgtEl>
                                        <p:attrNameLst>
                                          <p:attrName>style.visibility</p:attrName>
                                        </p:attrNameLst>
                                      </p:cBhvr>
                                      <p:to>
                                        <p:strVal val="visible"/>
                                      </p:to>
                                    </p:set>
                                    <p:anim calcmode="lin" valueType="num">
                                      <p:cBhvr additive="base">
                                        <p:cTn id="33" dur="500" fill="hold"/>
                                        <p:tgtEl>
                                          <p:spTgt spid="41"/>
                                        </p:tgtEl>
                                        <p:attrNameLst>
                                          <p:attrName>ppt_x</p:attrName>
                                        </p:attrNameLst>
                                      </p:cBhvr>
                                      <p:tavLst>
                                        <p:tav tm="0">
                                          <p:val>
                                            <p:strVal val="#ppt_x"/>
                                          </p:val>
                                        </p:tav>
                                        <p:tav tm="100000">
                                          <p:val>
                                            <p:strVal val="#ppt_x"/>
                                          </p:val>
                                        </p:tav>
                                      </p:tavLst>
                                    </p:anim>
                                    <p:anim calcmode="lin" valueType="num">
                                      <p:cBhvr additive="base">
                                        <p:cTn id="34"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8" grpId="0"/>
      <p:bldP spid="39" grpId="0"/>
      <p:bldP spid="41" grpId="0"/>
      <p:bldP spid="4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1"/>
          <a:stretch>
            <a:fillRect/>
          </a:stretch>
        </p:blipFill>
        <p:spPr>
          <a:xfrm>
            <a:off x="-33642" y="389212"/>
            <a:ext cx="6041884" cy="5555520"/>
          </a:xfrm>
          <a:prstGeom prst="rect">
            <a:avLst/>
          </a:prstGeom>
          <a:effectLst>
            <a:outerShdw blurRad="50800" dist="50800" dir="5400000" algn="ctr" rotWithShape="0">
              <a:srgbClr val="000000">
                <a:alpha val="0"/>
              </a:srgbClr>
            </a:outerShdw>
          </a:effectLst>
        </p:spPr>
      </p:pic>
      <p:grpSp>
        <p:nvGrpSpPr>
          <p:cNvPr id="8" name="PA_组合 21"/>
          <p:cNvGrpSpPr/>
          <p:nvPr>
            <p:custDataLst>
              <p:tags r:id="rId2"/>
            </p:custDataLst>
          </p:nvPr>
        </p:nvGrpSpPr>
        <p:grpSpPr>
          <a:xfrm>
            <a:off x="10775209" y="117785"/>
            <a:ext cx="992949" cy="1205016"/>
            <a:chOff x="6493435" y="3390472"/>
            <a:chExt cx="2441407" cy="2632504"/>
          </a:xfrm>
          <a:solidFill>
            <a:schemeClr val="tx2">
              <a:lumMod val="60000"/>
              <a:lumOff val="40000"/>
            </a:schemeClr>
          </a:solidFill>
        </p:grpSpPr>
        <p:sp>
          <p:nvSpPr>
            <p:cNvPr id="9"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0"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9"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0"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sp>
        <p:nvSpPr>
          <p:cNvPr id="7" name="文本框 6"/>
          <p:cNvSpPr txBox="1"/>
          <p:nvPr/>
        </p:nvSpPr>
        <p:spPr>
          <a:xfrm>
            <a:off x="2640330" y="2086610"/>
            <a:ext cx="3296920" cy="2306955"/>
          </a:xfrm>
          <a:prstGeom prst="rect">
            <a:avLst/>
          </a:prstGeom>
          <a:noFill/>
        </p:spPr>
        <p:txBody>
          <a:bodyPr wrap="square" rtlCol="0">
            <a:spAutoFit/>
          </a:bodyPr>
          <a:lstStyle/>
          <a:p>
            <a:r>
              <a:rPr lang="en-US" altLang="zh-CN" sz="7200" b="1" dirty="0">
                <a:solidFill>
                  <a:schemeClr val="bg1"/>
                </a:solidFill>
                <a:cs typeface="+mn-ea"/>
                <a:sym typeface="+mn-lt"/>
              </a:rPr>
              <a:t>PART  </a:t>
            </a:r>
            <a:endParaRPr lang="en-US" altLang="zh-CN" sz="7200" b="1" dirty="0">
              <a:solidFill>
                <a:schemeClr val="bg1"/>
              </a:solidFill>
              <a:cs typeface="+mn-ea"/>
              <a:sym typeface="+mn-lt"/>
            </a:endParaRPr>
          </a:p>
          <a:p>
            <a:r>
              <a:rPr lang="en-US" altLang="zh-CN" sz="7200" b="1" dirty="0">
                <a:solidFill>
                  <a:schemeClr val="bg1"/>
                </a:solidFill>
                <a:cs typeface="+mn-ea"/>
                <a:sym typeface="+mn-lt"/>
              </a:rPr>
              <a:t>T</a:t>
            </a:r>
            <a:r>
              <a:rPr lang="en-US" altLang="zh-CN" sz="7200" b="1" dirty="0">
                <a:solidFill>
                  <a:schemeClr val="bg1"/>
                </a:solidFill>
                <a:cs typeface="+mn-ea"/>
                <a:sym typeface="+mn-lt"/>
              </a:rPr>
              <a:t>HREE</a:t>
            </a:r>
            <a:endParaRPr lang="en-US" altLang="zh-CN" sz="7200" b="1" dirty="0">
              <a:solidFill>
                <a:schemeClr val="bg1"/>
              </a:solidFill>
              <a:cs typeface="+mn-ea"/>
              <a:sym typeface="+mn-lt"/>
            </a:endParaRPr>
          </a:p>
        </p:txBody>
      </p:sp>
      <p:sp>
        <p:nvSpPr>
          <p:cNvPr id="26" name="文本框 25"/>
          <p:cNvSpPr txBox="1"/>
          <p:nvPr/>
        </p:nvSpPr>
        <p:spPr>
          <a:xfrm>
            <a:off x="6301740" y="2290445"/>
            <a:ext cx="5591175" cy="1753235"/>
          </a:xfrm>
          <a:prstGeom prst="rect">
            <a:avLst/>
          </a:prstGeom>
          <a:noFill/>
        </p:spPr>
        <p:txBody>
          <a:bodyPr wrap="square" rtlCol="0">
            <a:spAutoFit/>
          </a:bodyPr>
          <a:lstStyle/>
          <a:p>
            <a:pPr>
              <a:lnSpc>
                <a:spcPct val="150000"/>
              </a:lnSpc>
            </a:pPr>
            <a:r>
              <a:rPr lang="zh-CN" altLang="en-US" sz="3600" b="1" dirty="0" smtClean="0">
                <a:cs typeface="+mn-ea"/>
                <a:sym typeface="+mn-lt"/>
              </a:rPr>
              <a:t>结合大学物理实验课程</a:t>
            </a:r>
            <a:endParaRPr lang="zh-CN" altLang="en-US" sz="3600" b="1" dirty="0" smtClean="0">
              <a:cs typeface="+mn-ea"/>
              <a:sym typeface="+mn-lt"/>
            </a:endParaRPr>
          </a:p>
          <a:p>
            <a:pPr>
              <a:lnSpc>
                <a:spcPct val="150000"/>
              </a:lnSpc>
            </a:pPr>
            <a:r>
              <a:rPr lang="zh-CN" altLang="en-US" sz="3600" b="1" dirty="0" smtClean="0">
                <a:cs typeface="+mn-ea"/>
                <a:sym typeface="+mn-lt"/>
              </a:rPr>
              <a:t>归纳课程思政点挖掘方向</a:t>
            </a:r>
            <a:endParaRPr lang="zh-CN" altLang="en-US" sz="3600" b="1" dirty="0">
              <a:cs typeface="+mn-ea"/>
              <a:sym typeface="+mn-lt"/>
            </a:endParaRPr>
          </a:p>
        </p:txBody>
      </p:sp>
      <p:sp>
        <p:nvSpPr>
          <p:cNvPr id="3" name="椭圆 2"/>
          <p:cNvSpPr/>
          <p:nvPr/>
        </p:nvSpPr>
        <p:spPr>
          <a:xfrm>
            <a:off x="2319188" y="1180132"/>
            <a:ext cx="3973679" cy="3973679"/>
          </a:xfrm>
          <a:prstGeom prst="ellipse">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500"/>
                                        <p:tgtEl>
                                          <p:spTgt spid="7">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wipe(left)">
                                      <p:cBhvr>
                                        <p:cTn id="11" dur="500"/>
                                        <p:tgtEl>
                                          <p:spTgt spid="7">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par>
                                <p:cTn id="16" presetID="2" presetClass="entr" presetSubtype="1" decel="10000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750" fill="hold"/>
                                        <p:tgtEl>
                                          <p:spTgt spid="8"/>
                                        </p:tgtEl>
                                        <p:attrNameLst>
                                          <p:attrName>ppt_x</p:attrName>
                                        </p:attrNameLst>
                                      </p:cBhvr>
                                      <p:tavLst>
                                        <p:tav tm="0">
                                          <p:val>
                                            <p:strVal val="#ppt_x"/>
                                          </p:val>
                                        </p:tav>
                                        <p:tav tm="100000">
                                          <p:val>
                                            <p:strVal val="#ppt_x"/>
                                          </p:val>
                                        </p:tav>
                                      </p:tavLst>
                                    </p:anim>
                                    <p:anim calcmode="lin" valueType="num">
                                      <p:cBhvr additive="base">
                                        <p:cTn id="19" dur="75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图片 60"/>
          <p:cNvPicPr>
            <a:picLocks noChangeAspect="1"/>
          </p:cNvPicPr>
          <p:nvPr/>
        </p:nvPicPr>
        <p:blipFill>
          <a:blip r:embed="rId1" cstate="screen"/>
          <a:stretch>
            <a:fillRect/>
          </a:stretch>
        </p:blipFill>
        <p:spPr>
          <a:xfrm>
            <a:off x="30538" y="253085"/>
            <a:ext cx="1142328" cy="1050372"/>
          </a:xfrm>
          <a:prstGeom prst="rect">
            <a:avLst/>
          </a:prstGeom>
          <a:effectLst>
            <a:outerShdw blurRad="50800" dist="50800" dir="5400000" algn="ctr" rotWithShape="0">
              <a:srgbClr val="000000">
                <a:alpha val="0"/>
              </a:srgbClr>
            </a:outerShdw>
          </a:effectLst>
        </p:spPr>
      </p:pic>
      <p:sp>
        <p:nvSpPr>
          <p:cNvPr id="62" name="矩形 61"/>
          <p:cNvSpPr/>
          <p:nvPr/>
        </p:nvSpPr>
        <p:spPr>
          <a:xfrm>
            <a:off x="0" y="6649156"/>
            <a:ext cx="12192000" cy="20884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矩形 4"/>
          <p:cNvSpPr/>
          <p:nvPr/>
        </p:nvSpPr>
        <p:spPr>
          <a:xfrm>
            <a:off x="-36703" y="527460"/>
            <a:ext cx="1114408" cy="430887"/>
          </a:xfrm>
          <a:prstGeom prst="rect">
            <a:avLst/>
          </a:prstGeom>
        </p:spPr>
        <p:txBody>
          <a:bodyPr wrap="none">
            <a:spAutoFit/>
          </a:bodyPr>
          <a:lstStyle/>
          <a:p>
            <a:r>
              <a:rPr lang="en-US" altLang="zh-CN" sz="2200" b="1" dirty="0">
                <a:solidFill>
                  <a:schemeClr val="bg1"/>
                </a:solidFill>
                <a:cs typeface="+mn-ea"/>
                <a:sym typeface="+mn-lt"/>
              </a:rPr>
              <a:t>THREE</a:t>
            </a:r>
            <a:endParaRPr lang="zh-CN" altLang="en-US" sz="2200" b="1" dirty="0">
              <a:solidFill>
                <a:schemeClr val="bg1"/>
              </a:solidFill>
              <a:cs typeface="+mn-ea"/>
              <a:sym typeface="+mn-lt"/>
            </a:endParaRPr>
          </a:p>
        </p:txBody>
      </p:sp>
      <p:grpSp>
        <p:nvGrpSpPr>
          <p:cNvPr id="9" name="PA_组合 21"/>
          <p:cNvGrpSpPr/>
          <p:nvPr>
            <p:custDataLst>
              <p:tags r:id="rId2"/>
            </p:custDataLst>
          </p:nvPr>
        </p:nvGrpSpPr>
        <p:grpSpPr>
          <a:xfrm>
            <a:off x="10733310" y="-270341"/>
            <a:ext cx="992949" cy="1205016"/>
            <a:chOff x="6493435" y="3390472"/>
            <a:chExt cx="2441407" cy="2632504"/>
          </a:xfrm>
          <a:solidFill>
            <a:schemeClr val="tx2">
              <a:lumMod val="60000"/>
              <a:lumOff val="40000"/>
            </a:schemeClr>
          </a:solidFill>
        </p:grpSpPr>
        <p:sp>
          <p:nvSpPr>
            <p:cNvPr id="10"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9"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0"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1"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grpSp>
        <p:nvGrpSpPr>
          <p:cNvPr id="22" name="Group 19"/>
          <p:cNvGrpSpPr/>
          <p:nvPr/>
        </p:nvGrpSpPr>
        <p:grpSpPr>
          <a:xfrm>
            <a:off x="3486913" y="-1250949"/>
            <a:ext cx="2403536" cy="6191250"/>
            <a:chOff x="785692" y="-897163"/>
            <a:chExt cx="2641600" cy="6804477"/>
          </a:xfrm>
        </p:grpSpPr>
        <p:sp>
          <p:nvSpPr>
            <p:cNvPr id="23" name="Rectangle 20"/>
            <p:cNvSpPr/>
            <p:nvPr/>
          </p:nvSpPr>
          <p:spPr>
            <a:xfrm>
              <a:off x="785692" y="2061029"/>
              <a:ext cx="2641600" cy="3846285"/>
            </a:xfrm>
            <a:prstGeom prst="rect">
              <a:avLst/>
            </a:prstGeom>
            <a:solidFill>
              <a:schemeClr val="bg1"/>
            </a:solidFill>
            <a:ln>
              <a:noFill/>
            </a:ln>
            <a:effectLst>
              <a:outerShdw blurRad="254000" dist="38100" dir="3300000" algn="tr"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nvGrpSpPr>
            <p:cNvPr id="24" name="Group 21"/>
            <p:cNvGrpSpPr/>
            <p:nvPr/>
          </p:nvGrpSpPr>
          <p:grpSpPr>
            <a:xfrm>
              <a:off x="1975757" y="-897163"/>
              <a:ext cx="261471" cy="3052763"/>
              <a:chOff x="5664200" y="-884238"/>
              <a:chExt cx="547688" cy="6394451"/>
            </a:xfrm>
          </p:grpSpPr>
          <p:sp>
            <p:nvSpPr>
              <p:cNvPr id="25" name="Freeform 22"/>
              <p:cNvSpPr/>
              <p:nvPr/>
            </p:nvSpPr>
            <p:spPr bwMode="auto">
              <a:xfrm>
                <a:off x="5664200" y="5210175"/>
                <a:ext cx="547688" cy="300038"/>
              </a:xfrm>
              <a:custGeom>
                <a:avLst/>
                <a:gdLst>
                  <a:gd name="T0" fmla="*/ 143 w 143"/>
                  <a:gd name="T1" fmla="*/ 4 h 80"/>
                  <a:gd name="T2" fmla="*/ 138 w 143"/>
                  <a:gd name="T3" fmla="*/ 0 h 80"/>
                  <a:gd name="T4" fmla="*/ 5 w 143"/>
                  <a:gd name="T5" fmla="*/ 0 h 80"/>
                  <a:gd name="T6" fmla="*/ 0 w 143"/>
                  <a:gd name="T7" fmla="*/ 4 h 80"/>
                  <a:gd name="T8" fmla="*/ 0 w 143"/>
                  <a:gd name="T9" fmla="*/ 75 h 80"/>
                  <a:gd name="T10" fmla="*/ 5 w 143"/>
                  <a:gd name="T11" fmla="*/ 80 h 80"/>
                  <a:gd name="T12" fmla="*/ 24 w 143"/>
                  <a:gd name="T13" fmla="*/ 80 h 80"/>
                  <a:gd name="T14" fmla="*/ 24 w 143"/>
                  <a:gd name="T15" fmla="*/ 79 h 80"/>
                  <a:gd name="T16" fmla="*/ 35 w 143"/>
                  <a:gd name="T17" fmla="*/ 68 h 80"/>
                  <a:gd name="T18" fmla="*/ 46 w 143"/>
                  <a:gd name="T19" fmla="*/ 79 h 80"/>
                  <a:gd name="T20" fmla="*/ 46 w 143"/>
                  <a:gd name="T21" fmla="*/ 80 h 80"/>
                  <a:gd name="T22" fmla="*/ 99 w 143"/>
                  <a:gd name="T23" fmla="*/ 80 h 80"/>
                  <a:gd name="T24" fmla="*/ 99 w 143"/>
                  <a:gd name="T25" fmla="*/ 79 h 80"/>
                  <a:gd name="T26" fmla="*/ 110 w 143"/>
                  <a:gd name="T27" fmla="*/ 68 h 80"/>
                  <a:gd name="T28" fmla="*/ 121 w 143"/>
                  <a:gd name="T29" fmla="*/ 79 h 80"/>
                  <a:gd name="T30" fmla="*/ 121 w 143"/>
                  <a:gd name="T31" fmla="*/ 80 h 80"/>
                  <a:gd name="T32" fmla="*/ 138 w 143"/>
                  <a:gd name="T33" fmla="*/ 80 h 80"/>
                  <a:gd name="T34" fmla="*/ 143 w 143"/>
                  <a:gd name="T35" fmla="*/ 75 h 80"/>
                  <a:gd name="T36" fmla="*/ 143 w 143"/>
                  <a:gd name="T3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80">
                    <a:moveTo>
                      <a:pt x="143" y="4"/>
                    </a:moveTo>
                    <a:cubicBezTo>
                      <a:pt x="143" y="2"/>
                      <a:pt x="140" y="0"/>
                      <a:pt x="138" y="0"/>
                    </a:cubicBezTo>
                    <a:cubicBezTo>
                      <a:pt x="5" y="0"/>
                      <a:pt x="5" y="0"/>
                      <a:pt x="5" y="0"/>
                    </a:cubicBezTo>
                    <a:cubicBezTo>
                      <a:pt x="2" y="0"/>
                      <a:pt x="0" y="2"/>
                      <a:pt x="0" y="4"/>
                    </a:cubicBezTo>
                    <a:cubicBezTo>
                      <a:pt x="0" y="75"/>
                      <a:pt x="0" y="75"/>
                      <a:pt x="0" y="75"/>
                    </a:cubicBezTo>
                    <a:cubicBezTo>
                      <a:pt x="0" y="78"/>
                      <a:pt x="2" y="80"/>
                      <a:pt x="5" y="80"/>
                    </a:cubicBezTo>
                    <a:cubicBezTo>
                      <a:pt x="24" y="80"/>
                      <a:pt x="24" y="80"/>
                      <a:pt x="24" y="80"/>
                    </a:cubicBezTo>
                    <a:cubicBezTo>
                      <a:pt x="24" y="79"/>
                      <a:pt x="24" y="79"/>
                      <a:pt x="24" y="79"/>
                    </a:cubicBezTo>
                    <a:cubicBezTo>
                      <a:pt x="24" y="73"/>
                      <a:pt x="29" y="68"/>
                      <a:pt x="35" y="68"/>
                    </a:cubicBezTo>
                    <a:cubicBezTo>
                      <a:pt x="41" y="68"/>
                      <a:pt x="46" y="73"/>
                      <a:pt x="46" y="79"/>
                    </a:cubicBezTo>
                    <a:cubicBezTo>
                      <a:pt x="46" y="79"/>
                      <a:pt x="46" y="79"/>
                      <a:pt x="46" y="80"/>
                    </a:cubicBezTo>
                    <a:cubicBezTo>
                      <a:pt x="99" y="80"/>
                      <a:pt x="99" y="80"/>
                      <a:pt x="99" y="80"/>
                    </a:cubicBezTo>
                    <a:cubicBezTo>
                      <a:pt x="99" y="79"/>
                      <a:pt x="99" y="79"/>
                      <a:pt x="99" y="79"/>
                    </a:cubicBezTo>
                    <a:cubicBezTo>
                      <a:pt x="99" y="73"/>
                      <a:pt x="104" y="68"/>
                      <a:pt x="110" y="68"/>
                    </a:cubicBezTo>
                    <a:cubicBezTo>
                      <a:pt x="116" y="68"/>
                      <a:pt x="121" y="73"/>
                      <a:pt x="121" y="79"/>
                    </a:cubicBezTo>
                    <a:cubicBezTo>
                      <a:pt x="121" y="79"/>
                      <a:pt x="121" y="79"/>
                      <a:pt x="121" y="80"/>
                    </a:cubicBezTo>
                    <a:cubicBezTo>
                      <a:pt x="138" y="80"/>
                      <a:pt x="138" y="80"/>
                      <a:pt x="138" y="80"/>
                    </a:cubicBezTo>
                    <a:cubicBezTo>
                      <a:pt x="140" y="80"/>
                      <a:pt x="143" y="78"/>
                      <a:pt x="143" y="75"/>
                    </a:cubicBezTo>
                    <a:lnTo>
                      <a:pt x="143" y="4"/>
                    </a:lnTo>
                    <a:close/>
                  </a:path>
                </a:pathLst>
              </a:custGeom>
              <a:solidFill>
                <a:srgbClr val="4142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sp>
            <p:nvSpPr>
              <p:cNvPr id="26" name="Freeform 23"/>
              <p:cNvSpPr/>
              <p:nvPr/>
            </p:nvSpPr>
            <p:spPr bwMode="auto">
              <a:xfrm>
                <a:off x="6005513" y="5210175"/>
                <a:ext cx="79375" cy="258763"/>
              </a:xfrm>
              <a:custGeom>
                <a:avLst/>
                <a:gdLst>
                  <a:gd name="T0" fmla="*/ 2 w 21"/>
                  <a:gd name="T1" fmla="*/ 0 h 69"/>
                  <a:gd name="T2" fmla="*/ 0 w 21"/>
                  <a:gd name="T3" fmla="*/ 9 h 69"/>
                  <a:gd name="T4" fmla="*/ 16 w 21"/>
                  <a:gd name="T5" fmla="*/ 69 h 69"/>
                  <a:gd name="T6" fmla="*/ 21 w 21"/>
                  <a:gd name="T7" fmla="*/ 68 h 69"/>
                  <a:gd name="T8" fmla="*/ 21 w 21"/>
                  <a:gd name="T9" fmla="*/ 68 h 69"/>
                  <a:gd name="T10" fmla="*/ 6 w 21"/>
                  <a:gd name="T11" fmla="*/ 8 h 69"/>
                  <a:gd name="T12" fmla="*/ 8 w 21"/>
                  <a:gd name="T13" fmla="*/ 0 h 69"/>
                  <a:gd name="T14" fmla="*/ 2 w 21"/>
                  <a:gd name="T15" fmla="*/ 0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69">
                    <a:moveTo>
                      <a:pt x="2" y="0"/>
                    </a:moveTo>
                    <a:cubicBezTo>
                      <a:pt x="0" y="3"/>
                      <a:pt x="0" y="6"/>
                      <a:pt x="0" y="9"/>
                    </a:cubicBezTo>
                    <a:cubicBezTo>
                      <a:pt x="16" y="69"/>
                      <a:pt x="16" y="69"/>
                      <a:pt x="16" y="69"/>
                    </a:cubicBezTo>
                    <a:cubicBezTo>
                      <a:pt x="17" y="68"/>
                      <a:pt x="19" y="68"/>
                      <a:pt x="21" y="68"/>
                    </a:cubicBezTo>
                    <a:cubicBezTo>
                      <a:pt x="21" y="68"/>
                      <a:pt x="21" y="68"/>
                      <a:pt x="21" y="68"/>
                    </a:cubicBezTo>
                    <a:cubicBezTo>
                      <a:pt x="6" y="8"/>
                      <a:pt x="6" y="8"/>
                      <a:pt x="6" y="8"/>
                    </a:cubicBezTo>
                    <a:cubicBezTo>
                      <a:pt x="6" y="5"/>
                      <a:pt x="6" y="2"/>
                      <a:pt x="8" y="0"/>
                    </a:cubicBezTo>
                    <a:lnTo>
                      <a:pt x="2" y="0"/>
                    </a:lnTo>
                    <a:close/>
                  </a:path>
                </a:pathLst>
              </a:custGeom>
              <a:solidFill>
                <a:srgbClr val="28282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sp>
            <p:nvSpPr>
              <p:cNvPr id="27" name="Freeform 24"/>
              <p:cNvSpPr/>
              <p:nvPr/>
            </p:nvSpPr>
            <p:spPr bwMode="auto">
              <a:xfrm>
                <a:off x="5786438" y="5210175"/>
                <a:ext cx="84138" cy="255588"/>
              </a:xfrm>
              <a:custGeom>
                <a:avLst/>
                <a:gdLst>
                  <a:gd name="T0" fmla="*/ 0 w 22"/>
                  <a:gd name="T1" fmla="*/ 68 h 68"/>
                  <a:gd name="T2" fmla="*/ 3 w 22"/>
                  <a:gd name="T3" fmla="*/ 68 h 68"/>
                  <a:gd name="T4" fmla="*/ 6 w 22"/>
                  <a:gd name="T5" fmla="*/ 68 h 68"/>
                  <a:gd name="T6" fmla="*/ 22 w 22"/>
                  <a:gd name="T7" fmla="*/ 9 h 68"/>
                  <a:gd name="T8" fmla="*/ 22 w 22"/>
                  <a:gd name="T9" fmla="*/ 8 h 68"/>
                  <a:gd name="T10" fmla="*/ 20 w 22"/>
                  <a:gd name="T11" fmla="*/ 0 h 68"/>
                  <a:gd name="T12" fmla="*/ 14 w 22"/>
                  <a:gd name="T13" fmla="*/ 0 h 68"/>
                  <a:gd name="T14" fmla="*/ 14 w 22"/>
                  <a:gd name="T15" fmla="*/ 0 h 68"/>
                  <a:gd name="T16" fmla="*/ 16 w 22"/>
                  <a:gd name="T17" fmla="*/ 8 h 68"/>
                  <a:gd name="T18" fmla="*/ 0 w 22"/>
                  <a:gd name="T1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68">
                    <a:moveTo>
                      <a:pt x="0" y="68"/>
                    </a:moveTo>
                    <a:cubicBezTo>
                      <a:pt x="1" y="68"/>
                      <a:pt x="2" y="68"/>
                      <a:pt x="3" y="68"/>
                    </a:cubicBezTo>
                    <a:cubicBezTo>
                      <a:pt x="4" y="68"/>
                      <a:pt x="5" y="68"/>
                      <a:pt x="6" y="68"/>
                    </a:cubicBezTo>
                    <a:cubicBezTo>
                      <a:pt x="22" y="9"/>
                      <a:pt x="22" y="9"/>
                      <a:pt x="22" y="9"/>
                    </a:cubicBezTo>
                    <a:cubicBezTo>
                      <a:pt x="22" y="8"/>
                      <a:pt x="22" y="8"/>
                      <a:pt x="22" y="8"/>
                    </a:cubicBezTo>
                    <a:cubicBezTo>
                      <a:pt x="22" y="6"/>
                      <a:pt x="22" y="3"/>
                      <a:pt x="20" y="0"/>
                    </a:cubicBezTo>
                    <a:cubicBezTo>
                      <a:pt x="14" y="0"/>
                      <a:pt x="14" y="0"/>
                      <a:pt x="14" y="0"/>
                    </a:cubicBezTo>
                    <a:cubicBezTo>
                      <a:pt x="14" y="0"/>
                      <a:pt x="14" y="0"/>
                      <a:pt x="14" y="0"/>
                    </a:cubicBezTo>
                    <a:cubicBezTo>
                      <a:pt x="16" y="2"/>
                      <a:pt x="16" y="5"/>
                      <a:pt x="16" y="8"/>
                    </a:cubicBezTo>
                    <a:lnTo>
                      <a:pt x="0" y="68"/>
                    </a:lnTo>
                    <a:close/>
                  </a:path>
                </a:pathLst>
              </a:custGeom>
              <a:solidFill>
                <a:srgbClr val="28282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sp>
            <p:nvSpPr>
              <p:cNvPr id="28" name="Freeform 25"/>
              <p:cNvSpPr/>
              <p:nvPr/>
            </p:nvSpPr>
            <p:spPr bwMode="auto">
              <a:xfrm>
                <a:off x="5783263" y="-884238"/>
                <a:ext cx="309563" cy="6383338"/>
              </a:xfrm>
              <a:custGeom>
                <a:avLst/>
                <a:gdLst>
                  <a:gd name="T0" fmla="*/ 64 w 81"/>
                  <a:gd name="T1" fmla="*/ 1601 h 1699"/>
                  <a:gd name="T2" fmla="*/ 66 w 81"/>
                  <a:gd name="T3" fmla="*/ 1589 h 1699"/>
                  <a:gd name="T4" fmla="*/ 71 w 81"/>
                  <a:gd name="T5" fmla="*/ 1580 h 1699"/>
                  <a:gd name="T6" fmla="*/ 63 w 81"/>
                  <a:gd name="T7" fmla="*/ 1555 h 1699"/>
                  <a:gd name="T8" fmla="*/ 44 w 81"/>
                  <a:gd name="T9" fmla="*/ 1550 h 1699"/>
                  <a:gd name="T10" fmla="*/ 44 w 81"/>
                  <a:gd name="T11" fmla="*/ 0 h 1699"/>
                  <a:gd name="T12" fmla="*/ 37 w 81"/>
                  <a:gd name="T13" fmla="*/ 0 h 1699"/>
                  <a:gd name="T14" fmla="*/ 37 w 81"/>
                  <a:gd name="T15" fmla="*/ 1550 h 1699"/>
                  <a:gd name="T16" fmla="*/ 18 w 81"/>
                  <a:gd name="T17" fmla="*/ 1555 h 1699"/>
                  <a:gd name="T18" fmla="*/ 10 w 81"/>
                  <a:gd name="T19" fmla="*/ 1580 h 1699"/>
                  <a:gd name="T20" fmla="*/ 15 w 81"/>
                  <a:gd name="T21" fmla="*/ 1589 h 1699"/>
                  <a:gd name="T22" fmla="*/ 17 w 81"/>
                  <a:gd name="T23" fmla="*/ 1601 h 1699"/>
                  <a:gd name="T24" fmla="*/ 0 w 81"/>
                  <a:gd name="T25" fmla="*/ 1695 h 1699"/>
                  <a:gd name="T26" fmla="*/ 2 w 81"/>
                  <a:gd name="T27" fmla="*/ 1698 h 1699"/>
                  <a:gd name="T28" fmla="*/ 6 w 81"/>
                  <a:gd name="T29" fmla="*/ 1696 h 1699"/>
                  <a:gd name="T30" fmla="*/ 23 w 81"/>
                  <a:gd name="T31" fmla="*/ 1602 h 1699"/>
                  <a:gd name="T32" fmla="*/ 23 w 81"/>
                  <a:gd name="T33" fmla="*/ 1602 h 1699"/>
                  <a:gd name="T34" fmla="*/ 20 w 81"/>
                  <a:gd name="T35" fmla="*/ 1587 h 1699"/>
                  <a:gd name="T36" fmla="*/ 15 w 81"/>
                  <a:gd name="T37" fmla="*/ 1577 h 1699"/>
                  <a:gd name="T38" fmla="*/ 21 w 81"/>
                  <a:gd name="T39" fmla="*/ 1561 h 1699"/>
                  <a:gd name="T40" fmla="*/ 37 w 81"/>
                  <a:gd name="T41" fmla="*/ 1556 h 1699"/>
                  <a:gd name="T42" fmla="*/ 37 w 81"/>
                  <a:gd name="T43" fmla="*/ 1561 h 1699"/>
                  <a:gd name="T44" fmla="*/ 40 w 81"/>
                  <a:gd name="T45" fmla="*/ 1564 h 1699"/>
                  <a:gd name="T46" fmla="*/ 44 w 81"/>
                  <a:gd name="T47" fmla="*/ 1561 h 1699"/>
                  <a:gd name="T48" fmla="*/ 44 w 81"/>
                  <a:gd name="T49" fmla="*/ 1556 h 1699"/>
                  <a:gd name="T50" fmla="*/ 60 w 81"/>
                  <a:gd name="T51" fmla="*/ 1561 h 1699"/>
                  <a:gd name="T52" fmla="*/ 66 w 81"/>
                  <a:gd name="T53" fmla="*/ 1577 h 1699"/>
                  <a:gd name="T54" fmla="*/ 61 w 81"/>
                  <a:gd name="T55" fmla="*/ 1586 h 1699"/>
                  <a:gd name="T56" fmla="*/ 58 w 81"/>
                  <a:gd name="T57" fmla="*/ 1602 h 1699"/>
                  <a:gd name="T58" fmla="*/ 75 w 81"/>
                  <a:gd name="T59" fmla="*/ 1696 h 1699"/>
                  <a:gd name="T60" fmla="*/ 78 w 81"/>
                  <a:gd name="T61" fmla="*/ 1699 h 1699"/>
                  <a:gd name="T62" fmla="*/ 79 w 81"/>
                  <a:gd name="T63" fmla="*/ 1698 h 1699"/>
                  <a:gd name="T64" fmla="*/ 81 w 81"/>
                  <a:gd name="T65" fmla="*/ 1695 h 1699"/>
                  <a:gd name="T66" fmla="*/ 64 w 81"/>
                  <a:gd name="T67" fmla="*/ 1601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699">
                    <a:moveTo>
                      <a:pt x="64" y="1601"/>
                    </a:moveTo>
                    <a:cubicBezTo>
                      <a:pt x="64" y="1597"/>
                      <a:pt x="64" y="1593"/>
                      <a:pt x="66" y="1589"/>
                    </a:cubicBezTo>
                    <a:cubicBezTo>
                      <a:pt x="71" y="1580"/>
                      <a:pt x="71" y="1580"/>
                      <a:pt x="71" y="1580"/>
                    </a:cubicBezTo>
                    <a:cubicBezTo>
                      <a:pt x="76" y="1571"/>
                      <a:pt x="72" y="1560"/>
                      <a:pt x="63" y="1555"/>
                    </a:cubicBezTo>
                    <a:cubicBezTo>
                      <a:pt x="57" y="1552"/>
                      <a:pt x="51" y="1550"/>
                      <a:pt x="44" y="1550"/>
                    </a:cubicBezTo>
                    <a:cubicBezTo>
                      <a:pt x="44" y="0"/>
                      <a:pt x="44" y="0"/>
                      <a:pt x="44" y="0"/>
                    </a:cubicBezTo>
                    <a:cubicBezTo>
                      <a:pt x="37" y="0"/>
                      <a:pt x="37" y="0"/>
                      <a:pt x="37" y="0"/>
                    </a:cubicBezTo>
                    <a:cubicBezTo>
                      <a:pt x="37" y="1550"/>
                      <a:pt x="37" y="1550"/>
                      <a:pt x="37" y="1550"/>
                    </a:cubicBezTo>
                    <a:cubicBezTo>
                      <a:pt x="30" y="1551"/>
                      <a:pt x="24" y="1552"/>
                      <a:pt x="18" y="1555"/>
                    </a:cubicBezTo>
                    <a:cubicBezTo>
                      <a:pt x="9" y="1560"/>
                      <a:pt x="5" y="1571"/>
                      <a:pt x="10" y="1580"/>
                    </a:cubicBezTo>
                    <a:cubicBezTo>
                      <a:pt x="15" y="1589"/>
                      <a:pt x="15" y="1589"/>
                      <a:pt x="15" y="1589"/>
                    </a:cubicBezTo>
                    <a:cubicBezTo>
                      <a:pt x="17" y="1593"/>
                      <a:pt x="17" y="1597"/>
                      <a:pt x="17" y="1601"/>
                    </a:cubicBezTo>
                    <a:cubicBezTo>
                      <a:pt x="0" y="1695"/>
                      <a:pt x="0" y="1695"/>
                      <a:pt x="0" y="1695"/>
                    </a:cubicBezTo>
                    <a:cubicBezTo>
                      <a:pt x="0" y="1696"/>
                      <a:pt x="1" y="1698"/>
                      <a:pt x="2" y="1698"/>
                    </a:cubicBezTo>
                    <a:cubicBezTo>
                      <a:pt x="4" y="1698"/>
                      <a:pt x="5" y="1697"/>
                      <a:pt x="6" y="1696"/>
                    </a:cubicBezTo>
                    <a:cubicBezTo>
                      <a:pt x="23" y="1602"/>
                      <a:pt x="23" y="1602"/>
                      <a:pt x="23" y="1602"/>
                    </a:cubicBezTo>
                    <a:cubicBezTo>
                      <a:pt x="23" y="1602"/>
                      <a:pt x="23" y="1602"/>
                      <a:pt x="23" y="1602"/>
                    </a:cubicBezTo>
                    <a:cubicBezTo>
                      <a:pt x="24" y="1596"/>
                      <a:pt x="23" y="1591"/>
                      <a:pt x="20" y="1587"/>
                    </a:cubicBezTo>
                    <a:cubicBezTo>
                      <a:pt x="15" y="1577"/>
                      <a:pt x="15" y="1577"/>
                      <a:pt x="15" y="1577"/>
                    </a:cubicBezTo>
                    <a:cubicBezTo>
                      <a:pt x="12" y="1571"/>
                      <a:pt x="15" y="1564"/>
                      <a:pt x="21" y="1561"/>
                    </a:cubicBezTo>
                    <a:cubicBezTo>
                      <a:pt x="26" y="1558"/>
                      <a:pt x="31" y="1557"/>
                      <a:pt x="37" y="1556"/>
                    </a:cubicBezTo>
                    <a:cubicBezTo>
                      <a:pt x="37" y="1561"/>
                      <a:pt x="37" y="1561"/>
                      <a:pt x="37" y="1561"/>
                    </a:cubicBezTo>
                    <a:cubicBezTo>
                      <a:pt x="37" y="1562"/>
                      <a:pt x="39" y="1564"/>
                      <a:pt x="40" y="1564"/>
                    </a:cubicBezTo>
                    <a:cubicBezTo>
                      <a:pt x="42" y="1564"/>
                      <a:pt x="44" y="1562"/>
                      <a:pt x="44" y="1561"/>
                    </a:cubicBezTo>
                    <a:cubicBezTo>
                      <a:pt x="44" y="1556"/>
                      <a:pt x="44" y="1556"/>
                      <a:pt x="44" y="1556"/>
                    </a:cubicBezTo>
                    <a:cubicBezTo>
                      <a:pt x="50" y="1556"/>
                      <a:pt x="55" y="1558"/>
                      <a:pt x="60" y="1561"/>
                    </a:cubicBezTo>
                    <a:cubicBezTo>
                      <a:pt x="66" y="1564"/>
                      <a:pt x="69" y="1571"/>
                      <a:pt x="66" y="1577"/>
                    </a:cubicBezTo>
                    <a:cubicBezTo>
                      <a:pt x="61" y="1586"/>
                      <a:pt x="61" y="1586"/>
                      <a:pt x="61" y="1586"/>
                    </a:cubicBezTo>
                    <a:cubicBezTo>
                      <a:pt x="58" y="1591"/>
                      <a:pt x="58" y="1597"/>
                      <a:pt x="58" y="1602"/>
                    </a:cubicBezTo>
                    <a:cubicBezTo>
                      <a:pt x="75" y="1696"/>
                      <a:pt x="75" y="1696"/>
                      <a:pt x="75" y="1696"/>
                    </a:cubicBezTo>
                    <a:cubicBezTo>
                      <a:pt x="75" y="1697"/>
                      <a:pt x="77" y="1699"/>
                      <a:pt x="78" y="1699"/>
                    </a:cubicBezTo>
                    <a:cubicBezTo>
                      <a:pt x="78" y="1699"/>
                      <a:pt x="78" y="1698"/>
                      <a:pt x="79" y="1698"/>
                    </a:cubicBezTo>
                    <a:cubicBezTo>
                      <a:pt x="80" y="1698"/>
                      <a:pt x="81" y="1697"/>
                      <a:pt x="81" y="1695"/>
                    </a:cubicBezTo>
                    <a:lnTo>
                      <a:pt x="64" y="1601"/>
                    </a:lnTo>
                    <a:close/>
                  </a:path>
                </a:pathLst>
              </a:custGeom>
              <a:solidFill>
                <a:srgbClr val="9C9C9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grpSp>
      </p:grpSp>
      <p:grpSp>
        <p:nvGrpSpPr>
          <p:cNvPr id="29" name="Group 26"/>
          <p:cNvGrpSpPr/>
          <p:nvPr/>
        </p:nvGrpSpPr>
        <p:grpSpPr>
          <a:xfrm>
            <a:off x="6307057" y="-361949"/>
            <a:ext cx="2403536" cy="6191250"/>
            <a:chOff x="785692" y="-897163"/>
            <a:chExt cx="2641600" cy="6804477"/>
          </a:xfrm>
        </p:grpSpPr>
        <p:sp>
          <p:nvSpPr>
            <p:cNvPr id="30" name="Rectangle 27"/>
            <p:cNvSpPr/>
            <p:nvPr/>
          </p:nvSpPr>
          <p:spPr>
            <a:xfrm>
              <a:off x="785692" y="2061029"/>
              <a:ext cx="2641600" cy="3846285"/>
            </a:xfrm>
            <a:prstGeom prst="rect">
              <a:avLst/>
            </a:prstGeom>
            <a:solidFill>
              <a:schemeClr val="bg1"/>
            </a:solidFill>
            <a:ln>
              <a:noFill/>
            </a:ln>
            <a:effectLst>
              <a:outerShdw blurRad="254000" dist="38100" dir="3300000" algn="tr"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nvGrpSpPr>
            <p:cNvPr id="31" name="Group 28"/>
            <p:cNvGrpSpPr/>
            <p:nvPr/>
          </p:nvGrpSpPr>
          <p:grpSpPr>
            <a:xfrm>
              <a:off x="1975757" y="-897163"/>
              <a:ext cx="261471" cy="3052763"/>
              <a:chOff x="5664200" y="-884238"/>
              <a:chExt cx="547688" cy="6394451"/>
            </a:xfrm>
          </p:grpSpPr>
          <p:sp>
            <p:nvSpPr>
              <p:cNvPr id="32" name="Freeform 29"/>
              <p:cNvSpPr/>
              <p:nvPr/>
            </p:nvSpPr>
            <p:spPr bwMode="auto">
              <a:xfrm>
                <a:off x="5664200" y="5210175"/>
                <a:ext cx="547688" cy="300038"/>
              </a:xfrm>
              <a:custGeom>
                <a:avLst/>
                <a:gdLst>
                  <a:gd name="T0" fmla="*/ 143 w 143"/>
                  <a:gd name="T1" fmla="*/ 4 h 80"/>
                  <a:gd name="T2" fmla="*/ 138 w 143"/>
                  <a:gd name="T3" fmla="*/ 0 h 80"/>
                  <a:gd name="T4" fmla="*/ 5 w 143"/>
                  <a:gd name="T5" fmla="*/ 0 h 80"/>
                  <a:gd name="T6" fmla="*/ 0 w 143"/>
                  <a:gd name="T7" fmla="*/ 4 h 80"/>
                  <a:gd name="T8" fmla="*/ 0 w 143"/>
                  <a:gd name="T9" fmla="*/ 75 h 80"/>
                  <a:gd name="T10" fmla="*/ 5 w 143"/>
                  <a:gd name="T11" fmla="*/ 80 h 80"/>
                  <a:gd name="T12" fmla="*/ 24 w 143"/>
                  <a:gd name="T13" fmla="*/ 80 h 80"/>
                  <a:gd name="T14" fmla="*/ 24 w 143"/>
                  <a:gd name="T15" fmla="*/ 79 h 80"/>
                  <a:gd name="T16" fmla="*/ 35 w 143"/>
                  <a:gd name="T17" fmla="*/ 68 h 80"/>
                  <a:gd name="T18" fmla="*/ 46 w 143"/>
                  <a:gd name="T19" fmla="*/ 79 h 80"/>
                  <a:gd name="T20" fmla="*/ 46 w 143"/>
                  <a:gd name="T21" fmla="*/ 80 h 80"/>
                  <a:gd name="T22" fmla="*/ 99 w 143"/>
                  <a:gd name="T23" fmla="*/ 80 h 80"/>
                  <a:gd name="T24" fmla="*/ 99 w 143"/>
                  <a:gd name="T25" fmla="*/ 79 h 80"/>
                  <a:gd name="T26" fmla="*/ 110 w 143"/>
                  <a:gd name="T27" fmla="*/ 68 h 80"/>
                  <a:gd name="T28" fmla="*/ 121 w 143"/>
                  <a:gd name="T29" fmla="*/ 79 h 80"/>
                  <a:gd name="T30" fmla="*/ 121 w 143"/>
                  <a:gd name="T31" fmla="*/ 80 h 80"/>
                  <a:gd name="T32" fmla="*/ 138 w 143"/>
                  <a:gd name="T33" fmla="*/ 80 h 80"/>
                  <a:gd name="T34" fmla="*/ 143 w 143"/>
                  <a:gd name="T35" fmla="*/ 75 h 80"/>
                  <a:gd name="T36" fmla="*/ 143 w 143"/>
                  <a:gd name="T3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80">
                    <a:moveTo>
                      <a:pt x="143" y="4"/>
                    </a:moveTo>
                    <a:cubicBezTo>
                      <a:pt x="143" y="2"/>
                      <a:pt x="140" y="0"/>
                      <a:pt x="138" y="0"/>
                    </a:cubicBezTo>
                    <a:cubicBezTo>
                      <a:pt x="5" y="0"/>
                      <a:pt x="5" y="0"/>
                      <a:pt x="5" y="0"/>
                    </a:cubicBezTo>
                    <a:cubicBezTo>
                      <a:pt x="2" y="0"/>
                      <a:pt x="0" y="2"/>
                      <a:pt x="0" y="4"/>
                    </a:cubicBezTo>
                    <a:cubicBezTo>
                      <a:pt x="0" y="75"/>
                      <a:pt x="0" y="75"/>
                      <a:pt x="0" y="75"/>
                    </a:cubicBezTo>
                    <a:cubicBezTo>
                      <a:pt x="0" y="78"/>
                      <a:pt x="2" y="80"/>
                      <a:pt x="5" y="80"/>
                    </a:cubicBezTo>
                    <a:cubicBezTo>
                      <a:pt x="24" y="80"/>
                      <a:pt x="24" y="80"/>
                      <a:pt x="24" y="80"/>
                    </a:cubicBezTo>
                    <a:cubicBezTo>
                      <a:pt x="24" y="79"/>
                      <a:pt x="24" y="79"/>
                      <a:pt x="24" y="79"/>
                    </a:cubicBezTo>
                    <a:cubicBezTo>
                      <a:pt x="24" y="73"/>
                      <a:pt x="29" y="68"/>
                      <a:pt x="35" y="68"/>
                    </a:cubicBezTo>
                    <a:cubicBezTo>
                      <a:pt x="41" y="68"/>
                      <a:pt x="46" y="73"/>
                      <a:pt x="46" y="79"/>
                    </a:cubicBezTo>
                    <a:cubicBezTo>
                      <a:pt x="46" y="79"/>
                      <a:pt x="46" y="79"/>
                      <a:pt x="46" y="80"/>
                    </a:cubicBezTo>
                    <a:cubicBezTo>
                      <a:pt x="99" y="80"/>
                      <a:pt x="99" y="80"/>
                      <a:pt x="99" y="80"/>
                    </a:cubicBezTo>
                    <a:cubicBezTo>
                      <a:pt x="99" y="79"/>
                      <a:pt x="99" y="79"/>
                      <a:pt x="99" y="79"/>
                    </a:cubicBezTo>
                    <a:cubicBezTo>
                      <a:pt x="99" y="73"/>
                      <a:pt x="104" y="68"/>
                      <a:pt x="110" y="68"/>
                    </a:cubicBezTo>
                    <a:cubicBezTo>
                      <a:pt x="116" y="68"/>
                      <a:pt x="121" y="73"/>
                      <a:pt x="121" y="79"/>
                    </a:cubicBezTo>
                    <a:cubicBezTo>
                      <a:pt x="121" y="79"/>
                      <a:pt x="121" y="79"/>
                      <a:pt x="121" y="80"/>
                    </a:cubicBezTo>
                    <a:cubicBezTo>
                      <a:pt x="138" y="80"/>
                      <a:pt x="138" y="80"/>
                      <a:pt x="138" y="80"/>
                    </a:cubicBezTo>
                    <a:cubicBezTo>
                      <a:pt x="140" y="80"/>
                      <a:pt x="143" y="78"/>
                      <a:pt x="143" y="75"/>
                    </a:cubicBezTo>
                    <a:lnTo>
                      <a:pt x="143" y="4"/>
                    </a:lnTo>
                    <a:close/>
                  </a:path>
                </a:pathLst>
              </a:custGeom>
              <a:solidFill>
                <a:srgbClr val="4142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sp>
            <p:nvSpPr>
              <p:cNvPr id="33" name="Freeform 30"/>
              <p:cNvSpPr/>
              <p:nvPr/>
            </p:nvSpPr>
            <p:spPr bwMode="auto">
              <a:xfrm>
                <a:off x="6005513" y="5210175"/>
                <a:ext cx="79375" cy="258763"/>
              </a:xfrm>
              <a:custGeom>
                <a:avLst/>
                <a:gdLst>
                  <a:gd name="T0" fmla="*/ 2 w 21"/>
                  <a:gd name="T1" fmla="*/ 0 h 69"/>
                  <a:gd name="T2" fmla="*/ 0 w 21"/>
                  <a:gd name="T3" fmla="*/ 9 h 69"/>
                  <a:gd name="T4" fmla="*/ 16 w 21"/>
                  <a:gd name="T5" fmla="*/ 69 h 69"/>
                  <a:gd name="T6" fmla="*/ 21 w 21"/>
                  <a:gd name="T7" fmla="*/ 68 h 69"/>
                  <a:gd name="T8" fmla="*/ 21 w 21"/>
                  <a:gd name="T9" fmla="*/ 68 h 69"/>
                  <a:gd name="T10" fmla="*/ 6 w 21"/>
                  <a:gd name="T11" fmla="*/ 8 h 69"/>
                  <a:gd name="T12" fmla="*/ 8 w 21"/>
                  <a:gd name="T13" fmla="*/ 0 h 69"/>
                  <a:gd name="T14" fmla="*/ 2 w 21"/>
                  <a:gd name="T15" fmla="*/ 0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69">
                    <a:moveTo>
                      <a:pt x="2" y="0"/>
                    </a:moveTo>
                    <a:cubicBezTo>
                      <a:pt x="0" y="3"/>
                      <a:pt x="0" y="6"/>
                      <a:pt x="0" y="9"/>
                    </a:cubicBezTo>
                    <a:cubicBezTo>
                      <a:pt x="16" y="69"/>
                      <a:pt x="16" y="69"/>
                      <a:pt x="16" y="69"/>
                    </a:cubicBezTo>
                    <a:cubicBezTo>
                      <a:pt x="17" y="68"/>
                      <a:pt x="19" y="68"/>
                      <a:pt x="21" y="68"/>
                    </a:cubicBezTo>
                    <a:cubicBezTo>
                      <a:pt x="21" y="68"/>
                      <a:pt x="21" y="68"/>
                      <a:pt x="21" y="68"/>
                    </a:cubicBezTo>
                    <a:cubicBezTo>
                      <a:pt x="6" y="8"/>
                      <a:pt x="6" y="8"/>
                      <a:pt x="6" y="8"/>
                    </a:cubicBezTo>
                    <a:cubicBezTo>
                      <a:pt x="6" y="5"/>
                      <a:pt x="6" y="2"/>
                      <a:pt x="8" y="0"/>
                    </a:cubicBezTo>
                    <a:lnTo>
                      <a:pt x="2" y="0"/>
                    </a:lnTo>
                    <a:close/>
                  </a:path>
                </a:pathLst>
              </a:custGeom>
              <a:solidFill>
                <a:srgbClr val="28282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sp>
            <p:nvSpPr>
              <p:cNvPr id="34" name="Freeform 31"/>
              <p:cNvSpPr/>
              <p:nvPr/>
            </p:nvSpPr>
            <p:spPr bwMode="auto">
              <a:xfrm>
                <a:off x="5786438" y="5210175"/>
                <a:ext cx="84138" cy="255588"/>
              </a:xfrm>
              <a:custGeom>
                <a:avLst/>
                <a:gdLst>
                  <a:gd name="T0" fmla="*/ 0 w 22"/>
                  <a:gd name="T1" fmla="*/ 68 h 68"/>
                  <a:gd name="T2" fmla="*/ 3 w 22"/>
                  <a:gd name="T3" fmla="*/ 68 h 68"/>
                  <a:gd name="T4" fmla="*/ 6 w 22"/>
                  <a:gd name="T5" fmla="*/ 68 h 68"/>
                  <a:gd name="T6" fmla="*/ 22 w 22"/>
                  <a:gd name="T7" fmla="*/ 9 h 68"/>
                  <a:gd name="T8" fmla="*/ 22 w 22"/>
                  <a:gd name="T9" fmla="*/ 8 h 68"/>
                  <a:gd name="T10" fmla="*/ 20 w 22"/>
                  <a:gd name="T11" fmla="*/ 0 h 68"/>
                  <a:gd name="T12" fmla="*/ 14 w 22"/>
                  <a:gd name="T13" fmla="*/ 0 h 68"/>
                  <a:gd name="T14" fmla="*/ 14 w 22"/>
                  <a:gd name="T15" fmla="*/ 0 h 68"/>
                  <a:gd name="T16" fmla="*/ 16 w 22"/>
                  <a:gd name="T17" fmla="*/ 8 h 68"/>
                  <a:gd name="T18" fmla="*/ 0 w 22"/>
                  <a:gd name="T1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68">
                    <a:moveTo>
                      <a:pt x="0" y="68"/>
                    </a:moveTo>
                    <a:cubicBezTo>
                      <a:pt x="1" y="68"/>
                      <a:pt x="2" y="68"/>
                      <a:pt x="3" y="68"/>
                    </a:cubicBezTo>
                    <a:cubicBezTo>
                      <a:pt x="4" y="68"/>
                      <a:pt x="5" y="68"/>
                      <a:pt x="6" y="68"/>
                    </a:cubicBezTo>
                    <a:cubicBezTo>
                      <a:pt x="22" y="9"/>
                      <a:pt x="22" y="9"/>
                      <a:pt x="22" y="9"/>
                    </a:cubicBezTo>
                    <a:cubicBezTo>
                      <a:pt x="22" y="8"/>
                      <a:pt x="22" y="8"/>
                      <a:pt x="22" y="8"/>
                    </a:cubicBezTo>
                    <a:cubicBezTo>
                      <a:pt x="22" y="6"/>
                      <a:pt x="22" y="3"/>
                      <a:pt x="20" y="0"/>
                    </a:cubicBezTo>
                    <a:cubicBezTo>
                      <a:pt x="14" y="0"/>
                      <a:pt x="14" y="0"/>
                      <a:pt x="14" y="0"/>
                    </a:cubicBezTo>
                    <a:cubicBezTo>
                      <a:pt x="14" y="0"/>
                      <a:pt x="14" y="0"/>
                      <a:pt x="14" y="0"/>
                    </a:cubicBezTo>
                    <a:cubicBezTo>
                      <a:pt x="16" y="2"/>
                      <a:pt x="16" y="5"/>
                      <a:pt x="16" y="8"/>
                    </a:cubicBezTo>
                    <a:lnTo>
                      <a:pt x="0" y="68"/>
                    </a:lnTo>
                    <a:close/>
                  </a:path>
                </a:pathLst>
              </a:custGeom>
              <a:solidFill>
                <a:srgbClr val="28282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sp>
            <p:nvSpPr>
              <p:cNvPr id="35" name="Freeform 32"/>
              <p:cNvSpPr/>
              <p:nvPr/>
            </p:nvSpPr>
            <p:spPr bwMode="auto">
              <a:xfrm>
                <a:off x="5783263" y="-884238"/>
                <a:ext cx="309563" cy="6383338"/>
              </a:xfrm>
              <a:custGeom>
                <a:avLst/>
                <a:gdLst>
                  <a:gd name="T0" fmla="*/ 64 w 81"/>
                  <a:gd name="T1" fmla="*/ 1601 h 1699"/>
                  <a:gd name="T2" fmla="*/ 66 w 81"/>
                  <a:gd name="T3" fmla="*/ 1589 h 1699"/>
                  <a:gd name="T4" fmla="*/ 71 w 81"/>
                  <a:gd name="T5" fmla="*/ 1580 h 1699"/>
                  <a:gd name="T6" fmla="*/ 63 w 81"/>
                  <a:gd name="T7" fmla="*/ 1555 h 1699"/>
                  <a:gd name="T8" fmla="*/ 44 w 81"/>
                  <a:gd name="T9" fmla="*/ 1550 h 1699"/>
                  <a:gd name="T10" fmla="*/ 44 w 81"/>
                  <a:gd name="T11" fmla="*/ 0 h 1699"/>
                  <a:gd name="T12" fmla="*/ 37 w 81"/>
                  <a:gd name="T13" fmla="*/ 0 h 1699"/>
                  <a:gd name="T14" fmla="*/ 37 w 81"/>
                  <a:gd name="T15" fmla="*/ 1550 h 1699"/>
                  <a:gd name="T16" fmla="*/ 18 w 81"/>
                  <a:gd name="T17" fmla="*/ 1555 h 1699"/>
                  <a:gd name="T18" fmla="*/ 10 w 81"/>
                  <a:gd name="T19" fmla="*/ 1580 h 1699"/>
                  <a:gd name="T20" fmla="*/ 15 w 81"/>
                  <a:gd name="T21" fmla="*/ 1589 h 1699"/>
                  <a:gd name="T22" fmla="*/ 17 w 81"/>
                  <a:gd name="T23" fmla="*/ 1601 h 1699"/>
                  <a:gd name="T24" fmla="*/ 0 w 81"/>
                  <a:gd name="T25" fmla="*/ 1695 h 1699"/>
                  <a:gd name="T26" fmla="*/ 2 w 81"/>
                  <a:gd name="T27" fmla="*/ 1698 h 1699"/>
                  <a:gd name="T28" fmla="*/ 6 w 81"/>
                  <a:gd name="T29" fmla="*/ 1696 h 1699"/>
                  <a:gd name="T30" fmla="*/ 23 w 81"/>
                  <a:gd name="T31" fmla="*/ 1602 h 1699"/>
                  <a:gd name="T32" fmla="*/ 23 w 81"/>
                  <a:gd name="T33" fmla="*/ 1602 h 1699"/>
                  <a:gd name="T34" fmla="*/ 20 w 81"/>
                  <a:gd name="T35" fmla="*/ 1587 h 1699"/>
                  <a:gd name="T36" fmla="*/ 15 w 81"/>
                  <a:gd name="T37" fmla="*/ 1577 h 1699"/>
                  <a:gd name="T38" fmla="*/ 21 w 81"/>
                  <a:gd name="T39" fmla="*/ 1561 h 1699"/>
                  <a:gd name="T40" fmla="*/ 37 w 81"/>
                  <a:gd name="T41" fmla="*/ 1556 h 1699"/>
                  <a:gd name="T42" fmla="*/ 37 w 81"/>
                  <a:gd name="T43" fmla="*/ 1561 h 1699"/>
                  <a:gd name="T44" fmla="*/ 40 w 81"/>
                  <a:gd name="T45" fmla="*/ 1564 h 1699"/>
                  <a:gd name="T46" fmla="*/ 44 w 81"/>
                  <a:gd name="T47" fmla="*/ 1561 h 1699"/>
                  <a:gd name="T48" fmla="*/ 44 w 81"/>
                  <a:gd name="T49" fmla="*/ 1556 h 1699"/>
                  <a:gd name="T50" fmla="*/ 60 w 81"/>
                  <a:gd name="T51" fmla="*/ 1561 h 1699"/>
                  <a:gd name="T52" fmla="*/ 66 w 81"/>
                  <a:gd name="T53" fmla="*/ 1577 h 1699"/>
                  <a:gd name="T54" fmla="*/ 61 w 81"/>
                  <a:gd name="T55" fmla="*/ 1586 h 1699"/>
                  <a:gd name="T56" fmla="*/ 58 w 81"/>
                  <a:gd name="T57" fmla="*/ 1602 h 1699"/>
                  <a:gd name="T58" fmla="*/ 75 w 81"/>
                  <a:gd name="T59" fmla="*/ 1696 h 1699"/>
                  <a:gd name="T60" fmla="*/ 78 w 81"/>
                  <a:gd name="T61" fmla="*/ 1699 h 1699"/>
                  <a:gd name="T62" fmla="*/ 79 w 81"/>
                  <a:gd name="T63" fmla="*/ 1698 h 1699"/>
                  <a:gd name="T64" fmla="*/ 81 w 81"/>
                  <a:gd name="T65" fmla="*/ 1695 h 1699"/>
                  <a:gd name="T66" fmla="*/ 64 w 81"/>
                  <a:gd name="T67" fmla="*/ 1601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699">
                    <a:moveTo>
                      <a:pt x="64" y="1601"/>
                    </a:moveTo>
                    <a:cubicBezTo>
                      <a:pt x="64" y="1597"/>
                      <a:pt x="64" y="1593"/>
                      <a:pt x="66" y="1589"/>
                    </a:cubicBezTo>
                    <a:cubicBezTo>
                      <a:pt x="71" y="1580"/>
                      <a:pt x="71" y="1580"/>
                      <a:pt x="71" y="1580"/>
                    </a:cubicBezTo>
                    <a:cubicBezTo>
                      <a:pt x="76" y="1571"/>
                      <a:pt x="72" y="1560"/>
                      <a:pt x="63" y="1555"/>
                    </a:cubicBezTo>
                    <a:cubicBezTo>
                      <a:pt x="57" y="1552"/>
                      <a:pt x="51" y="1550"/>
                      <a:pt x="44" y="1550"/>
                    </a:cubicBezTo>
                    <a:cubicBezTo>
                      <a:pt x="44" y="0"/>
                      <a:pt x="44" y="0"/>
                      <a:pt x="44" y="0"/>
                    </a:cubicBezTo>
                    <a:cubicBezTo>
                      <a:pt x="37" y="0"/>
                      <a:pt x="37" y="0"/>
                      <a:pt x="37" y="0"/>
                    </a:cubicBezTo>
                    <a:cubicBezTo>
                      <a:pt x="37" y="1550"/>
                      <a:pt x="37" y="1550"/>
                      <a:pt x="37" y="1550"/>
                    </a:cubicBezTo>
                    <a:cubicBezTo>
                      <a:pt x="30" y="1551"/>
                      <a:pt x="24" y="1552"/>
                      <a:pt x="18" y="1555"/>
                    </a:cubicBezTo>
                    <a:cubicBezTo>
                      <a:pt x="9" y="1560"/>
                      <a:pt x="5" y="1571"/>
                      <a:pt x="10" y="1580"/>
                    </a:cubicBezTo>
                    <a:cubicBezTo>
                      <a:pt x="15" y="1589"/>
                      <a:pt x="15" y="1589"/>
                      <a:pt x="15" y="1589"/>
                    </a:cubicBezTo>
                    <a:cubicBezTo>
                      <a:pt x="17" y="1593"/>
                      <a:pt x="17" y="1597"/>
                      <a:pt x="17" y="1601"/>
                    </a:cubicBezTo>
                    <a:cubicBezTo>
                      <a:pt x="0" y="1695"/>
                      <a:pt x="0" y="1695"/>
                      <a:pt x="0" y="1695"/>
                    </a:cubicBezTo>
                    <a:cubicBezTo>
                      <a:pt x="0" y="1696"/>
                      <a:pt x="1" y="1698"/>
                      <a:pt x="2" y="1698"/>
                    </a:cubicBezTo>
                    <a:cubicBezTo>
                      <a:pt x="4" y="1698"/>
                      <a:pt x="5" y="1697"/>
                      <a:pt x="6" y="1696"/>
                    </a:cubicBezTo>
                    <a:cubicBezTo>
                      <a:pt x="23" y="1602"/>
                      <a:pt x="23" y="1602"/>
                      <a:pt x="23" y="1602"/>
                    </a:cubicBezTo>
                    <a:cubicBezTo>
                      <a:pt x="23" y="1602"/>
                      <a:pt x="23" y="1602"/>
                      <a:pt x="23" y="1602"/>
                    </a:cubicBezTo>
                    <a:cubicBezTo>
                      <a:pt x="24" y="1596"/>
                      <a:pt x="23" y="1591"/>
                      <a:pt x="20" y="1587"/>
                    </a:cubicBezTo>
                    <a:cubicBezTo>
                      <a:pt x="15" y="1577"/>
                      <a:pt x="15" y="1577"/>
                      <a:pt x="15" y="1577"/>
                    </a:cubicBezTo>
                    <a:cubicBezTo>
                      <a:pt x="12" y="1571"/>
                      <a:pt x="15" y="1564"/>
                      <a:pt x="21" y="1561"/>
                    </a:cubicBezTo>
                    <a:cubicBezTo>
                      <a:pt x="26" y="1558"/>
                      <a:pt x="31" y="1557"/>
                      <a:pt x="37" y="1556"/>
                    </a:cubicBezTo>
                    <a:cubicBezTo>
                      <a:pt x="37" y="1561"/>
                      <a:pt x="37" y="1561"/>
                      <a:pt x="37" y="1561"/>
                    </a:cubicBezTo>
                    <a:cubicBezTo>
                      <a:pt x="37" y="1562"/>
                      <a:pt x="39" y="1564"/>
                      <a:pt x="40" y="1564"/>
                    </a:cubicBezTo>
                    <a:cubicBezTo>
                      <a:pt x="42" y="1564"/>
                      <a:pt x="44" y="1562"/>
                      <a:pt x="44" y="1561"/>
                    </a:cubicBezTo>
                    <a:cubicBezTo>
                      <a:pt x="44" y="1556"/>
                      <a:pt x="44" y="1556"/>
                      <a:pt x="44" y="1556"/>
                    </a:cubicBezTo>
                    <a:cubicBezTo>
                      <a:pt x="50" y="1556"/>
                      <a:pt x="55" y="1558"/>
                      <a:pt x="60" y="1561"/>
                    </a:cubicBezTo>
                    <a:cubicBezTo>
                      <a:pt x="66" y="1564"/>
                      <a:pt x="69" y="1571"/>
                      <a:pt x="66" y="1577"/>
                    </a:cubicBezTo>
                    <a:cubicBezTo>
                      <a:pt x="61" y="1586"/>
                      <a:pt x="61" y="1586"/>
                      <a:pt x="61" y="1586"/>
                    </a:cubicBezTo>
                    <a:cubicBezTo>
                      <a:pt x="58" y="1591"/>
                      <a:pt x="58" y="1597"/>
                      <a:pt x="58" y="1602"/>
                    </a:cubicBezTo>
                    <a:cubicBezTo>
                      <a:pt x="75" y="1696"/>
                      <a:pt x="75" y="1696"/>
                      <a:pt x="75" y="1696"/>
                    </a:cubicBezTo>
                    <a:cubicBezTo>
                      <a:pt x="75" y="1697"/>
                      <a:pt x="77" y="1699"/>
                      <a:pt x="78" y="1699"/>
                    </a:cubicBezTo>
                    <a:cubicBezTo>
                      <a:pt x="78" y="1699"/>
                      <a:pt x="78" y="1698"/>
                      <a:pt x="79" y="1698"/>
                    </a:cubicBezTo>
                    <a:cubicBezTo>
                      <a:pt x="80" y="1698"/>
                      <a:pt x="81" y="1697"/>
                      <a:pt x="81" y="1695"/>
                    </a:cubicBezTo>
                    <a:lnTo>
                      <a:pt x="64" y="1601"/>
                    </a:lnTo>
                    <a:close/>
                  </a:path>
                </a:pathLst>
              </a:custGeom>
              <a:solidFill>
                <a:srgbClr val="9C9C9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grpSp>
      </p:grpSp>
      <p:grpSp>
        <p:nvGrpSpPr>
          <p:cNvPr id="36" name="Group 33"/>
          <p:cNvGrpSpPr/>
          <p:nvPr/>
        </p:nvGrpSpPr>
        <p:grpSpPr>
          <a:xfrm>
            <a:off x="9127200" y="-1250949"/>
            <a:ext cx="2403536" cy="6191250"/>
            <a:chOff x="785692" y="-897163"/>
            <a:chExt cx="2641600" cy="6804477"/>
          </a:xfrm>
        </p:grpSpPr>
        <p:sp>
          <p:nvSpPr>
            <p:cNvPr id="37" name="Rectangle 34"/>
            <p:cNvSpPr/>
            <p:nvPr/>
          </p:nvSpPr>
          <p:spPr>
            <a:xfrm>
              <a:off x="785692" y="2061029"/>
              <a:ext cx="2641600" cy="3846285"/>
            </a:xfrm>
            <a:prstGeom prst="rect">
              <a:avLst/>
            </a:prstGeom>
            <a:solidFill>
              <a:schemeClr val="bg1"/>
            </a:solidFill>
            <a:ln>
              <a:noFill/>
            </a:ln>
            <a:effectLst>
              <a:outerShdw blurRad="254000" dist="38100" dir="3300000" algn="tr"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nvGrpSpPr>
            <p:cNvPr id="38" name="Group 35"/>
            <p:cNvGrpSpPr/>
            <p:nvPr/>
          </p:nvGrpSpPr>
          <p:grpSpPr>
            <a:xfrm>
              <a:off x="1975757" y="-897163"/>
              <a:ext cx="261471" cy="3052763"/>
              <a:chOff x="5664200" y="-884238"/>
              <a:chExt cx="547688" cy="6394451"/>
            </a:xfrm>
          </p:grpSpPr>
          <p:sp>
            <p:nvSpPr>
              <p:cNvPr id="39" name="Freeform 36"/>
              <p:cNvSpPr/>
              <p:nvPr/>
            </p:nvSpPr>
            <p:spPr bwMode="auto">
              <a:xfrm>
                <a:off x="5664200" y="5210175"/>
                <a:ext cx="547688" cy="300038"/>
              </a:xfrm>
              <a:custGeom>
                <a:avLst/>
                <a:gdLst>
                  <a:gd name="T0" fmla="*/ 143 w 143"/>
                  <a:gd name="T1" fmla="*/ 4 h 80"/>
                  <a:gd name="T2" fmla="*/ 138 w 143"/>
                  <a:gd name="T3" fmla="*/ 0 h 80"/>
                  <a:gd name="T4" fmla="*/ 5 w 143"/>
                  <a:gd name="T5" fmla="*/ 0 h 80"/>
                  <a:gd name="T6" fmla="*/ 0 w 143"/>
                  <a:gd name="T7" fmla="*/ 4 h 80"/>
                  <a:gd name="T8" fmla="*/ 0 w 143"/>
                  <a:gd name="T9" fmla="*/ 75 h 80"/>
                  <a:gd name="T10" fmla="*/ 5 w 143"/>
                  <a:gd name="T11" fmla="*/ 80 h 80"/>
                  <a:gd name="T12" fmla="*/ 24 w 143"/>
                  <a:gd name="T13" fmla="*/ 80 h 80"/>
                  <a:gd name="T14" fmla="*/ 24 w 143"/>
                  <a:gd name="T15" fmla="*/ 79 h 80"/>
                  <a:gd name="T16" fmla="*/ 35 w 143"/>
                  <a:gd name="T17" fmla="*/ 68 h 80"/>
                  <a:gd name="T18" fmla="*/ 46 w 143"/>
                  <a:gd name="T19" fmla="*/ 79 h 80"/>
                  <a:gd name="T20" fmla="*/ 46 w 143"/>
                  <a:gd name="T21" fmla="*/ 80 h 80"/>
                  <a:gd name="T22" fmla="*/ 99 w 143"/>
                  <a:gd name="T23" fmla="*/ 80 h 80"/>
                  <a:gd name="T24" fmla="*/ 99 w 143"/>
                  <a:gd name="T25" fmla="*/ 79 h 80"/>
                  <a:gd name="T26" fmla="*/ 110 w 143"/>
                  <a:gd name="T27" fmla="*/ 68 h 80"/>
                  <a:gd name="T28" fmla="*/ 121 w 143"/>
                  <a:gd name="T29" fmla="*/ 79 h 80"/>
                  <a:gd name="T30" fmla="*/ 121 w 143"/>
                  <a:gd name="T31" fmla="*/ 80 h 80"/>
                  <a:gd name="T32" fmla="*/ 138 w 143"/>
                  <a:gd name="T33" fmla="*/ 80 h 80"/>
                  <a:gd name="T34" fmla="*/ 143 w 143"/>
                  <a:gd name="T35" fmla="*/ 75 h 80"/>
                  <a:gd name="T36" fmla="*/ 143 w 143"/>
                  <a:gd name="T3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80">
                    <a:moveTo>
                      <a:pt x="143" y="4"/>
                    </a:moveTo>
                    <a:cubicBezTo>
                      <a:pt x="143" y="2"/>
                      <a:pt x="140" y="0"/>
                      <a:pt x="138" y="0"/>
                    </a:cubicBezTo>
                    <a:cubicBezTo>
                      <a:pt x="5" y="0"/>
                      <a:pt x="5" y="0"/>
                      <a:pt x="5" y="0"/>
                    </a:cubicBezTo>
                    <a:cubicBezTo>
                      <a:pt x="2" y="0"/>
                      <a:pt x="0" y="2"/>
                      <a:pt x="0" y="4"/>
                    </a:cubicBezTo>
                    <a:cubicBezTo>
                      <a:pt x="0" y="75"/>
                      <a:pt x="0" y="75"/>
                      <a:pt x="0" y="75"/>
                    </a:cubicBezTo>
                    <a:cubicBezTo>
                      <a:pt x="0" y="78"/>
                      <a:pt x="2" y="80"/>
                      <a:pt x="5" y="80"/>
                    </a:cubicBezTo>
                    <a:cubicBezTo>
                      <a:pt x="24" y="80"/>
                      <a:pt x="24" y="80"/>
                      <a:pt x="24" y="80"/>
                    </a:cubicBezTo>
                    <a:cubicBezTo>
                      <a:pt x="24" y="79"/>
                      <a:pt x="24" y="79"/>
                      <a:pt x="24" y="79"/>
                    </a:cubicBezTo>
                    <a:cubicBezTo>
                      <a:pt x="24" y="73"/>
                      <a:pt x="29" y="68"/>
                      <a:pt x="35" y="68"/>
                    </a:cubicBezTo>
                    <a:cubicBezTo>
                      <a:pt x="41" y="68"/>
                      <a:pt x="46" y="73"/>
                      <a:pt x="46" y="79"/>
                    </a:cubicBezTo>
                    <a:cubicBezTo>
                      <a:pt x="46" y="79"/>
                      <a:pt x="46" y="79"/>
                      <a:pt x="46" y="80"/>
                    </a:cubicBezTo>
                    <a:cubicBezTo>
                      <a:pt x="99" y="80"/>
                      <a:pt x="99" y="80"/>
                      <a:pt x="99" y="80"/>
                    </a:cubicBezTo>
                    <a:cubicBezTo>
                      <a:pt x="99" y="79"/>
                      <a:pt x="99" y="79"/>
                      <a:pt x="99" y="79"/>
                    </a:cubicBezTo>
                    <a:cubicBezTo>
                      <a:pt x="99" y="73"/>
                      <a:pt x="104" y="68"/>
                      <a:pt x="110" y="68"/>
                    </a:cubicBezTo>
                    <a:cubicBezTo>
                      <a:pt x="116" y="68"/>
                      <a:pt x="121" y="73"/>
                      <a:pt x="121" y="79"/>
                    </a:cubicBezTo>
                    <a:cubicBezTo>
                      <a:pt x="121" y="79"/>
                      <a:pt x="121" y="79"/>
                      <a:pt x="121" y="80"/>
                    </a:cubicBezTo>
                    <a:cubicBezTo>
                      <a:pt x="138" y="80"/>
                      <a:pt x="138" y="80"/>
                      <a:pt x="138" y="80"/>
                    </a:cubicBezTo>
                    <a:cubicBezTo>
                      <a:pt x="140" y="80"/>
                      <a:pt x="143" y="78"/>
                      <a:pt x="143" y="75"/>
                    </a:cubicBezTo>
                    <a:lnTo>
                      <a:pt x="143" y="4"/>
                    </a:lnTo>
                    <a:close/>
                  </a:path>
                </a:pathLst>
              </a:custGeom>
              <a:solidFill>
                <a:srgbClr val="4142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sp>
            <p:nvSpPr>
              <p:cNvPr id="40" name="Freeform 37"/>
              <p:cNvSpPr/>
              <p:nvPr/>
            </p:nvSpPr>
            <p:spPr bwMode="auto">
              <a:xfrm>
                <a:off x="6005513" y="5210175"/>
                <a:ext cx="79375" cy="258763"/>
              </a:xfrm>
              <a:custGeom>
                <a:avLst/>
                <a:gdLst>
                  <a:gd name="T0" fmla="*/ 2 w 21"/>
                  <a:gd name="T1" fmla="*/ 0 h 69"/>
                  <a:gd name="T2" fmla="*/ 0 w 21"/>
                  <a:gd name="T3" fmla="*/ 9 h 69"/>
                  <a:gd name="T4" fmla="*/ 16 w 21"/>
                  <a:gd name="T5" fmla="*/ 69 h 69"/>
                  <a:gd name="T6" fmla="*/ 21 w 21"/>
                  <a:gd name="T7" fmla="*/ 68 h 69"/>
                  <a:gd name="T8" fmla="*/ 21 w 21"/>
                  <a:gd name="T9" fmla="*/ 68 h 69"/>
                  <a:gd name="T10" fmla="*/ 6 w 21"/>
                  <a:gd name="T11" fmla="*/ 8 h 69"/>
                  <a:gd name="T12" fmla="*/ 8 w 21"/>
                  <a:gd name="T13" fmla="*/ 0 h 69"/>
                  <a:gd name="T14" fmla="*/ 2 w 21"/>
                  <a:gd name="T15" fmla="*/ 0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69">
                    <a:moveTo>
                      <a:pt x="2" y="0"/>
                    </a:moveTo>
                    <a:cubicBezTo>
                      <a:pt x="0" y="3"/>
                      <a:pt x="0" y="6"/>
                      <a:pt x="0" y="9"/>
                    </a:cubicBezTo>
                    <a:cubicBezTo>
                      <a:pt x="16" y="69"/>
                      <a:pt x="16" y="69"/>
                      <a:pt x="16" y="69"/>
                    </a:cubicBezTo>
                    <a:cubicBezTo>
                      <a:pt x="17" y="68"/>
                      <a:pt x="19" y="68"/>
                      <a:pt x="21" y="68"/>
                    </a:cubicBezTo>
                    <a:cubicBezTo>
                      <a:pt x="21" y="68"/>
                      <a:pt x="21" y="68"/>
                      <a:pt x="21" y="68"/>
                    </a:cubicBezTo>
                    <a:cubicBezTo>
                      <a:pt x="6" y="8"/>
                      <a:pt x="6" y="8"/>
                      <a:pt x="6" y="8"/>
                    </a:cubicBezTo>
                    <a:cubicBezTo>
                      <a:pt x="6" y="5"/>
                      <a:pt x="6" y="2"/>
                      <a:pt x="8" y="0"/>
                    </a:cubicBezTo>
                    <a:lnTo>
                      <a:pt x="2" y="0"/>
                    </a:lnTo>
                    <a:close/>
                  </a:path>
                </a:pathLst>
              </a:custGeom>
              <a:solidFill>
                <a:srgbClr val="28282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sp>
            <p:nvSpPr>
              <p:cNvPr id="41" name="Freeform 38"/>
              <p:cNvSpPr/>
              <p:nvPr/>
            </p:nvSpPr>
            <p:spPr bwMode="auto">
              <a:xfrm>
                <a:off x="5786438" y="5210175"/>
                <a:ext cx="84138" cy="255588"/>
              </a:xfrm>
              <a:custGeom>
                <a:avLst/>
                <a:gdLst>
                  <a:gd name="T0" fmla="*/ 0 w 22"/>
                  <a:gd name="T1" fmla="*/ 68 h 68"/>
                  <a:gd name="T2" fmla="*/ 3 w 22"/>
                  <a:gd name="T3" fmla="*/ 68 h 68"/>
                  <a:gd name="T4" fmla="*/ 6 w 22"/>
                  <a:gd name="T5" fmla="*/ 68 h 68"/>
                  <a:gd name="T6" fmla="*/ 22 w 22"/>
                  <a:gd name="T7" fmla="*/ 9 h 68"/>
                  <a:gd name="T8" fmla="*/ 22 w 22"/>
                  <a:gd name="T9" fmla="*/ 8 h 68"/>
                  <a:gd name="T10" fmla="*/ 20 w 22"/>
                  <a:gd name="T11" fmla="*/ 0 h 68"/>
                  <a:gd name="T12" fmla="*/ 14 w 22"/>
                  <a:gd name="T13" fmla="*/ 0 h 68"/>
                  <a:gd name="T14" fmla="*/ 14 w 22"/>
                  <a:gd name="T15" fmla="*/ 0 h 68"/>
                  <a:gd name="T16" fmla="*/ 16 w 22"/>
                  <a:gd name="T17" fmla="*/ 8 h 68"/>
                  <a:gd name="T18" fmla="*/ 0 w 22"/>
                  <a:gd name="T1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68">
                    <a:moveTo>
                      <a:pt x="0" y="68"/>
                    </a:moveTo>
                    <a:cubicBezTo>
                      <a:pt x="1" y="68"/>
                      <a:pt x="2" y="68"/>
                      <a:pt x="3" y="68"/>
                    </a:cubicBezTo>
                    <a:cubicBezTo>
                      <a:pt x="4" y="68"/>
                      <a:pt x="5" y="68"/>
                      <a:pt x="6" y="68"/>
                    </a:cubicBezTo>
                    <a:cubicBezTo>
                      <a:pt x="22" y="9"/>
                      <a:pt x="22" y="9"/>
                      <a:pt x="22" y="9"/>
                    </a:cubicBezTo>
                    <a:cubicBezTo>
                      <a:pt x="22" y="8"/>
                      <a:pt x="22" y="8"/>
                      <a:pt x="22" y="8"/>
                    </a:cubicBezTo>
                    <a:cubicBezTo>
                      <a:pt x="22" y="6"/>
                      <a:pt x="22" y="3"/>
                      <a:pt x="20" y="0"/>
                    </a:cubicBezTo>
                    <a:cubicBezTo>
                      <a:pt x="14" y="0"/>
                      <a:pt x="14" y="0"/>
                      <a:pt x="14" y="0"/>
                    </a:cubicBezTo>
                    <a:cubicBezTo>
                      <a:pt x="14" y="0"/>
                      <a:pt x="14" y="0"/>
                      <a:pt x="14" y="0"/>
                    </a:cubicBezTo>
                    <a:cubicBezTo>
                      <a:pt x="16" y="2"/>
                      <a:pt x="16" y="5"/>
                      <a:pt x="16" y="8"/>
                    </a:cubicBezTo>
                    <a:lnTo>
                      <a:pt x="0" y="68"/>
                    </a:lnTo>
                    <a:close/>
                  </a:path>
                </a:pathLst>
              </a:custGeom>
              <a:solidFill>
                <a:srgbClr val="28282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sp>
            <p:nvSpPr>
              <p:cNvPr id="42" name="Freeform 39"/>
              <p:cNvSpPr/>
              <p:nvPr/>
            </p:nvSpPr>
            <p:spPr bwMode="auto">
              <a:xfrm>
                <a:off x="5783263" y="-884238"/>
                <a:ext cx="309563" cy="6383338"/>
              </a:xfrm>
              <a:custGeom>
                <a:avLst/>
                <a:gdLst>
                  <a:gd name="T0" fmla="*/ 64 w 81"/>
                  <a:gd name="T1" fmla="*/ 1601 h 1699"/>
                  <a:gd name="T2" fmla="*/ 66 w 81"/>
                  <a:gd name="T3" fmla="*/ 1589 h 1699"/>
                  <a:gd name="T4" fmla="*/ 71 w 81"/>
                  <a:gd name="T5" fmla="*/ 1580 h 1699"/>
                  <a:gd name="T6" fmla="*/ 63 w 81"/>
                  <a:gd name="T7" fmla="*/ 1555 h 1699"/>
                  <a:gd name="T8" fmla="*/ 44 w 81"/>
                  <a:gd name="T9" fmla="*/ 1550 h 1699"/>
                  <a:gd name="T10" fmla="*/ 44 w 81"/>
                  <a:gd name="T11" fmla="*/ 0 h 1699"/>
                  <a:gd name="T12" fmla="*/ 37 w 81"/>
                  <a:gd name="T13" fmla="*/ 0 h 1699"/>
                  <a:gd name="T14" fmla="*/ 37 w 81"/>
                  <a:gd name="T15" fmla="*/ 1550 h 1699"/>
                  <a:gd name="T16" fmla="*/ 18 w 81"/>
                  <a:gd name="T17" fmla="*/ 1555 h 1699"/>
                  <a:gd name="T18" fmla="*/ 10 w 81"/>
                  <a:gd name="T19" fmla="*/ 1580 h 1699"/>
                  <a:gd name="T20" fmla="*/ 15 w 81"/>
                  <a:gd name="T21" fmla="*/ 1589 h 1699"/>
                  <a:gd name="T22" fmla="*/ 17 w 81"/>
                  <a:gd name="T23" fmla="*/ 1601 h 1699"/>
                  <a:gd name="T24" fmla="*/ 0 w 81"/>
                  <a:gd name="T25" fmla="*/ 1695 h 1699"/>
                  <a:gd name="T26" fmla="*/ 2 w 81"/>
                  <a:gd name="T27" fmla="*/ 1698 h 1699"/>
                  <a:gd name="T28" fmla="*/ 6 w 81"/>
                  <a:gd name="T29" fmla="*/ 1696 h 1699"/>
                  <a:gd name="T30" fmla="*/ 23 w 81"/>
                  <a:gd name="T31" fmla="*/ 1602 h 1699"/>
                  <a:gd name="T32" fmla="*/ 23 w 81"/>
                  <a:gd name="T33" fmla="*/ 1602 h 1699"/>
                  <a:gd name="T34" fmla="*/ 20 w 81"/>
                  <a:gd name="T35" fmla="*/ 1587 h 1699"/>
                  <a:gd name="T36" fmla="*/ 15 w 81"/>
                  <a:gd name="T37" fmla="*/ 1577 h 1699"/>
                  <a:gd name="T38" fmla="*/ 21 w 81"/>
                  <a:gd name="T39" fmla="*/ 1561 h 1699"/>
                  <a:gd name="T40" fmla="*/ 37 w 81"/>
                  <a:gd name="T41" fmla="*/ 1556 h 1699"/>
                  <a:gd name="T42" fmla="*/ 37 w 81"/>
                  <a:gd name="T43" fmla="*/ 1561 h 1699"/>
                  <a:gd name="T44" fmla="*/ 40 w 81"/>
                  <a:gd name="T45" fmla="*/ 1564 h 1699"/>
                  <a:gd name="T46" fmla="*/ 44 w 81"/>
                  <a:gd name="T47" fmla="*/ 1561 h 1699"/>
                  <a:gd name="T48" fmla="*/ 44 w 81"/>
                  <a:gd name="T49" fmla="*/ 1556 h 1699"/>
                  <a:gd name="T50" fmla="*/ 60 w 81"/>
                  <a:gd name="T51" fmla="*/ 1561 h 1699"/>
                  <a:gd name="T52" fmla="*/ 66 w 81"/>
                  <a:gd name="T53" fmla="*/ 1577 h 1699"/>
                  <a:gd name="T54" fmla="*/ 61 w 81"/>
                  <a:gd name="T55" fmla="*/ 1586 h 1699"/>
                  <a:gd name="T56" fmla="*/ 58 w 81"/>
                  <a:gd name="T57" fmla="*/ 1602 h 1699"/>
                  <a:gd name="T58" fmla="*/ 75 w 81"/>
                  <a:gd name="T59" fmla="*/ 1696 h 1699"/>
                  <a:gd name="T60" fmla="*/ 78 w 81"/>
                  <a:gd name="T61" fmla="*/ 1699 h 1699"/>
                  <a:gd name="T62" fmla="*/ 79 w 81"/>
                  <a:gd name="T63" fmla="*/ 1698 h 1699"/>
                  <a:gd name="T64" fmla="*/ 81 w 81"/>
                  <a:gd name="T65" fmla="*/ 1695 h 1699"/>
                  <a:gd name="T66" fmla="*/ 64 w 81"/>
                  <a:gd name="T67" fmla="*/ 1601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699">
                    <a:moveTo>
                      <a:pt x="64" y="1601"/>
                    </a:moveTo>
                    <a:cubicBezTo>
                      <a:pt x="64" y="1597"/>
                      <a:pt x="64" y="1593"/>
                      <a:pt x="66" y="1589"/>
                    </a:cubicBezTo>
                    <a:cubicBezTo>
                      <a:pt x="71" y="1580"/>
                      <a:pt x="71" y="1580"/>
                      <a:pt x="71" y="1580"/>
                    </a:cubicBezTo>
                    <a:cubicBezTo>
                      <a:pt x="76" y="1571"/>
                      <a:pt x="72" y="1560"/>
                      <a:pt x="63" y="1555"/>
                    </a:cubicBezTo>
                    <a:cubicBezTo>
                      <a:pt x="57" y="1552"/>
                      <a:pt x="51" y="1550"/>
                      <a:pt x="44" y="1550"/>
                    </a:cubicBezTo>
                    <a:cubicBezTo>
                      <a:pt x="44" y="0"/>
                      <a:pt x="44" y="0"/>
                      <a:pt x="44" y="0"/>
                    </a:cubicBezTo>
                    <a:cubicBezTo>
                      <a:pt x="37" y="0"/>
                      <a:pt x="37" y="0"/>
                      <a:pt x="37" y="0"/>
                    </a:cubicBezTo>
                    <a:cubicBezTo>
                      <a:pt x="37" y="1550"/>
                      <a:pt x="37" y="1550"/>
                      <a:pt x="37" y="1550"/>
                    </a:cubicBezTo>
                    <a:cubicBezTo>
                      <a:pt x="30" y="1551"/>
                      <a:pt x="24" y="1552"/>
                      <a:pt x="18" y="1555"/>
                    </a:cubicBezTo>
                    <a:cubicBezTo>
                      <a:pt x="9" y="1560"/>
                      <a:pt x="5" y="1571"/>
                      <a:pt x="10" y="1580"/>
                    </a:cubicBezTo>
                    <a:cubicBezTo>
                      <a:pt x="15" y="1589"/>
                      <a:pt x="15" y="1589"/>
                      <a:pt x="15" y="1589"/>
                    </a:cubicBezTo>
                    <a:cubicBezTo>
                      <a:pt x="17" y="1593"/>
                      <a:pt x="17" y="1597"/>
                      <a:pt x="17" y="1601"/>
                    </a:cubicBezTo>
                    <a:cubicBezTo>
                      <a:pt x="0" y="1695"/>
                      <a:pt x="0" y="1695"/>
                      <a:pt x="0" y="1695"/>
                    </a:cubicBezTo>
                    <a:cubicBezTo>
                      <a:pt x="0" y="1696"/>
                      <a:pt x="1" y="1698"/>
                      <a:pt x="2" y="1698"/>
                    </a:cubicBezTo>
                    <a:cubicBezTo>
                      <a:pt x="4" y="1698"/>
                      <a:pt x="5" y="1697"/>
                      <a:pt x="6" y="1696"/>
                    </a:cubicBezTo>
                    <a:cubicBezTo>
                      <a:pt x="23" y="1602"/>
                      <a:pt x="23" y="1602"/>
                      <a:pt x="23" y="1602"/>
                    </a:cubicBezTo>
                    <a:cubicBezTo>
                      <a:pt x="23" y="1602"/>
                      <a:pt x="23" y="1602"/>
                      <a:pt x="23" y="1602"/>
                    </a:cubicBezTo>
                    <a:cubicBezTo>
                      <a:pt x="24" y="1596"/>
                      <a:pt x="23" y="1591"/>
                      <a:pt x="20" y="1587"/>
                    </a:cubicBezTo>
                    <a:cubicBezTo>
                      <a:pt x="15" y="1577"/>
                      <a:pt x="15" y="1577"/>
                      <a:pt x="15" y="1577"/>
                    </a:cubicBezTo>
                    <a:cubicBezTo>
                      <a:pt x="12" y="1571"/>
                      <a:pt x="15" y="1564"/>
                      <a:pt x="21" y="1561"/>
                    </a:cubicBezTo>
                    <a:cubicBezTo>
                      <a:pt x="26" y="1558"/>
                      <a:pt x="31" y="1557"/>
                      <a:pt x="37" y="1556"/>
                    </a:cubicBezTo>
                    <a:cubicBezTo>
                      <a:pt x="37" y="1561"/>
                      <a:pt x="37" y="1561"/>
                      <a:pt x="37" y="1561"/>
                    </a:cubicBezTo>
                    <a:cubicBezTo>
                      <a:pt x="37" y="1562"/>
                      <a:pt x="39" y="1564"/>
                      <a:pt x="40" y="1564"/>
                    </a:cubicBezTo>
                    <a:cubicBezTo>
                      <a:pt x="42" y="1564"/>
                      <a:pt x="44" y="1562"/>
                      <a:pt x="44" y="1561"/>
                    </a:cubicBezTo>
                    <a:cubicBezTo>
                      <a:pt x="44" y="1556"/>
                      <a:pt x="44" y="1556"/>
                      <a:pt x="44" y="1556"/>
                    </a:cubicBezTo>
                    <a:cubicBezTo>
                      <a:pt x="50" y="1556"/>
                      <a:pt x="55" y="1558"/>
                      <a:pt x="60" y="1561"/>
                    </a:cubicBezTo>
                    <a:cubicBezTo>
                      <a:pt x="66" y="1564"/>
                      <a:pt x="69" y="1571"/>
                      <a:pt x="66" y="1577"/>
                    </a:cubicBezTo>
                    <a:cubicBezTo>
                      <a:pt x="61" y="1586"/>
                      <a:pt x="61" y="1586"/>
                      <a:pt x="61" y="1586"/>
                    </a:cubicBezTo>
                    <a:cubicBezTo>
                      <a:pt x="58" y="1591"/>
                      <a:pt x="58" y="1597"/>
                      <a:pt x="58" y="1602"/>
                    </a:cubicBezTo>
                    <a:cubicBezTo>
                      <a:pt x="75" y="1696"/>
                      <a:pt x="75" y="1696"/>
                      <a:pt x="75" y="1696"/>
                    </a:cubicBezTo>
                    <a:cubicBezTo>
                      <a:pt x="75" y="1697"/>
                      <a:pt x="77" y="1699"/>
                      <a:pt x="78" y="1699"/>
                    </a:cubicBezTo>
                    <a:cubicBezTo>
                      <a:pt x="78" y="1699"/>
                      <a:pt x="78" y="1698"/>
                      <a:pt x="79" y="1698"/>
                    </a:cubicBezTo>
                    <a:cubicBezTo>
                      <a:pt x="80" y="1698"/>
                      <a:pt x="81" y="1697"/>
                      <a:pt x="81" y="1695"/>
                    </a:cubicBezTo>
                    <a:lnTo>
                      <a:pt x="64" y="1601"/>
                    </a:lnTo>
                    <a:close/>
                  </a:path>
                </a:pathLst>
              </a:custGeom>
              <a:solidFill>
                <a:srgbClr val="9C9C9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grpSp>
      </p:grpSp>
      <p:grpSp>
        <p:nvGrpSpPr>
          <p:cNvPr id="43" name="Group 50"/>
          <p:cNvGrpSpPr/>
          <p:nvPr/>
        </p:nvGrpSpPr>
        <p:grpSpPr>
          <a:xfrm>
            <a:off x="7080559" y="2852749"/>
            <a:ext cx="856532" cy="407088"/>
            <a:chOff x="10028238" y="2828925"/>
            <a:chExt cx="577850" cy="274638"/>
          </a:xfrm>
          <a:solidFill>
            <a:srgbClr val="FF9409"/>
          </a:solidFill>
        </p:grpSpPr>
        <p:sp>
          <p:nvSpPr>
            <p:cNvPr id="44" name="Freeform 91"/>
            <p:cNvSpPr>
              <a:spLocks noEditPoints="1"/>
            </p:cNvSpPr>
            <p:nvPr/>
          </p:nvSpPr>
          <p:spPr bwMode="auto">
            <a:xfrm>
              <a:off x="10028238" y="2828925"/>
              <a:ext cx="577850" cy="274638"/>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45" name="Freeform 92"/>
            <p:cNvSpPr/>
            <p:nvPr/>
          </p:nvSpPr>
          <p:spPr bwMode="auto">
            <a:xfrm>
              <a:off x="10180638" y="2981325"/>
              <a:ext cx="50800" cy="50800"/>
            </a:xfrm>
            <a:custGeom>
              <a:avLst/>
              <a:gdLst>
                <a:gd name="T0" fmla="*/ 242 w 322"/>
                <a:gd name="T1" fmla="*/ 0 h 322"/>
                <a:gd name="T2" fmla="*/ 262 w 322"/>
                <a:gd name="T3" fmla="*/ 2 h 322"/>
                <a:gd name="T4" fmla="*/ 282 w 322"/>
                <a:gd name="T5" fmla="*/ 10 h 322"/>
                <a:gd name="T6" fmla="*/ 299 w 322"/>
                <a:gd name="T7" fmla="*/ 23 h 322"/>
                <a:gd name="T8" fmla="*/ 312 w 322"/>
                <a:gd name="T9" fmla="*/ 40 h 322"/>
                <a:gd name="T10" fmla="*/ 320 w 322"/>
                <a:gd name="T11" fmla="*/ 59 h 322"/>
                <a:gd name="T12" fmla="*/ 322 w 322"/>
                <a:gd name="T13" fmla="*/ 80 h 322"/>
                <a:gd name="T14" fmla="*/ 320 w 322"/>
                <a:gd name="T15" fmla="*/ 99 h 322"/>
                <a:gd name="T16" fmla="*/ 312 w 322"/>
                <a:gd name="T17" fmla="*/ 118 h 322"/>
                <a:gd name="T18" fmla="*/ 299 w 322"/>
                <a:gd name="T19" fmla="*/ 136 h 322"/>
                <a:gd name="T20" fmla="*/ 136 w 322"/>
                <a:gd name="T21" fmla="*/ 299 h 322"/>
                <a:gd name="T22" fmla="*/ 119 w 322"/>
                <a:gd name="T23" fmla="*/ 312 h 322"/>
                <a:gd name="T24" fmla="*/ 100 w 322"/>
                <a:gd name="T25" fmla="*/ 320 h 322"/>
                <a:gd name="T26" fmla="*/ 80 w 322"/>
                <a:gd name="T27" fmla="*/ 322 h 322"/>
                <a:gd name="T28" fmla="*/ 60 w 322"/>
                <a:gd name="T29" fmla="*/ 320 h 322"/>
                <a:gd name="T30" fmla="*/ 40 w 322"/>
                <a:gd name="T31" fmla="*/ 312 h 322"/>
                <a:gd name="T32" fmla="*/ 23 w 322"/>
                <a:gd name="T33" fmla="*/ 299 h 322"/>
                <a:gd name="T34" fmla="*/ 10 w 322"/>
                <a:gd name="T35" fmla="*/ 282 h 322"/>
                <a:gd name="T36" fmla="*/ 2 w 322"/>
                <a:gd name="T37" fmla="*/ 262 h 322"/>
                <a:gd name="T38" fmla="*/ 0 w 322"/>
                <a:gd name="T39" fmla="*/ 242 h 322"/>
                <a:gd name="T40" fmla="*/ 2 w 322"/>
                <a:gd name="T41" fmla="*/ 221 h 322"/>
                <a:gd name="T42" fmla="*/ 10 w 322"/>
                <a:gd name="T43" fmla="*/ 202 h 322"/>
                <a:gd name="T44" fmla="*/ 23 w 322"/>
                <a:gd name="T45" fmla="*/ 186 h 322"/>
                <a:gd name="T46" fmla="*/ 186 w 322"/>
                <a:gd name="T47" fmla="*/ 23 h 322"/>
                <a:gd name="T48" fmla="*/ 202 w 322"/>
                <a:gd name="T49" fmla="*/ 10 h 322"/>
                <a:gd name="T50" fmla="*/ 222 w 322"/>
                <a:gd name="T51" fmla="*/ 2 h 322"/>
                <a:gd name="T52" fmla="*/ 242 w 322"/>
                <a:gd name="T53"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2" h="322">
                  <a:moveTo>
                    <a:pt x="242" y="0"/>
                  </a:moveTo>
                  <a:lnTo>
                    <a:pt x="262" y="2"/>
                  </a:lnTo>
                  <a:lnTo>
                    <a:pt x="282" y="10"/>
                  </a:lnTo>
                  <a:lnTo>
                    <a:pt x="299" y="23"/>
                  </a:lnTo>
                  <a:lnTo>
                    <a:pt x="312" y="40"/>
                  </a:lnTo>
                  <a:lnTo>
                    <a:pt x="320" y="59"/>
                  </a:lnTo>
                  <a:lnTo>
                    <a:pt x="322" y="80"/>
                  </a:lnTo>
                  <a:lnTo>
                    <a:pt x="320" y="99"/>
                  </a:lnTo>
                  <a:lnTo>
                    <a:pt x="312" y="118"/>
                  </a:lnTo>
                  <a:lnTo>
                    <a:pt x="299" y="136"/>
                  </a:lnTo>
                  <a:lnTo>
                    <a:pt x="136" y="299"/>
                  </a:lnTo>
                  <a:lnTo>
                    <a:pt x="119" y="312"/>
                  </a:lnTo>
                  <a:lnTo>
                    <a:pt x="100" y="320"/>
                  </a:lnTo>
                  <a:lnTo>
                    <a:pt x="80" y="322"/>
                  </a:lnTo>
                  <a:lnTo>
                    <a:pt x="60" y="320"/>
                  </a:lnTo>
                  <a:lnTo>
                    <a:pt x="40" y="312"/>
                  </a:lnTo>
                  <a:lnTo>
                    <a:pt x="23" y="299"/>
                  </a:lnTo>
                  <a:lnTo>
                    <a:pt x="10" y="282"/>
                  </a:lnTo>
                  <a:lnTo>
                    <a:pt x="2" y="262"/>
                  </a:lnTo>
                  <a:lnTo>
                    <a:pt x="0" y="242"/>
                  </a:lnTo>
                  <a:lnTo>
                    <a:pt x="2" y="221"/>
                  </a:lnTo>
                  <a:lnTo>
                    <a:pt x="10" y="202"/>
                  </a:lnTo>
                  <a:lnTo>
                    <a:pt x="23" y="186"/>
                  </a:lnTo>
                  <a:lnTo>
                    <a:pt x="186" y="23"/>
                  </a:lnTo>
                  <a:lnTo>
                    <a:pt x="202" y="10"/>
                  </a:lnTo>
                  <a:lnTo>
                    <a:pt x="222" y="2"/>
                  </a:lnTo>
                  <a:lnTo>
                    <a:pt x="242"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46" name="Freeform 93"/>
            <p:cNvSpPr/>
            <p:nvPr/>
          </p:nvSpPr>
          <p:spPr bwMode="auto">
            <a:xfrm>
              <a:off x="10402888" y="2900363"/>
              <a:ext cx="50800" cy="50800"/>
            </a:xfrm>
            <a:custGeom>
              <a:avLst/>
              <a:gdLst>
                <a:gd name="T0" fmla="*/ 243 w 323"/>
                <a:gd name="T1" fmla="*/ 0 h 323"/>
                <a:gd name="T2" fmla="*/ 264 w 323"/>
                <a:gd name="T3" fmla="*/ 3 h 323"/>
                <a:gd name="T4" fmla="*/ 282 w 323"/>
                <a:gd name="T5" fmla="*/ 10 h 323"/>
                <a:gd name="T6" fmla="*/ 300 w 323"/>
                <a:gd name="T7" fmla="*/ 24 h 323"/>
                <a:gd name="T8" fmla="*/ 312 w 323"/>
                <a:gd name="T9" fmla="*/ 40 h 323"/>
                <a:gd name="T10" fmla="*/ 320 w 323"/>
                <a:gd name="T11" fmla="*/ 60 h 323"/>
                <a:gd name="T12" fmla="*/ 323 w 323"/>
                <a:gd name="T13" fmla="*/ 80 h 323"/>
                <a:gd name="T14" fmla="*/ 320 w 323"/>
                <a:gd name="T15" fmla="*/ 100 h 323"/>
                <a:gd name="T16" fmla="*/ 312 w 323"/>
                <a:gd name="T17" fmla="*/ 120 h 323"/>
                <a:gd name="T18" fmla="*/ 300 w 323"/>
                <a:gd name="T19" fmla="*/ 137 h 323"/>
                <a:gd name="T20" fmla="*/ 138 w 323"/>
                <a:gd name="T21" fmla="*/ 299 h 323"/>
                <a:gd name="T22" fmla="*/ 120 w 323"/>
                <a:gd name="T23" fmla="*/ 313 h 323"/>
                <a:gd name="T24" fmla="*/ 101 w 323"/>
                <a:gd name="T25" fmla="*/ 320 h 323"/>
                <a:gd name="T26" fmla="*/ 80 w 323"/>
                <a:gd name="T27" fmla="*/ 323 h 323"/>
                <a:gd name="T28" fmla="*/ 60 w 323"/>
                <a:gd name="T29" fmla="*/ 320 h 323"/>
                <a:gd name="T30" fmla="*/ 41 w 323"/>
                <a:gd name="T31" fmla="*/ 313 h 323"/>
                <a:gd name="T32" fmla="*/ 24 w 323"/>
                <a:gd name="T33" fmla="*/ 299 h 323"/>
                <a:gd name="T34" fmla="*/ 12 w 323"/>
                <a:gd name="T35" fmla="*/ 283 h 323"/>
                <a:gd name="T36" fmla="*/ 4 w 323"/>
                <a:gd name="T37" fmla="*/ 263 h 323"/>
                <a:gd name="T38" fmla="*/ 0 w 323"/>
                <a:gd name="T39" fmla="*/ 243 h 323"/>
                <a:gd name="T40" fmla="*/ 4 w 323"/>
                <a:gd name="T41" fmla="*/ 223 h 323"/>
                <a:gd name="T42" fmla="*/ 12 w 323"/>
                <a:gd name="T43" fmla="*/ 203 h 323"/>
                <a:gd name="T44" fmla="*/ 24 w 323"/>
                <a:gd name="T45" fmla="*/ 186 h 323"/>
                <a:gd name="T46" fmla="*/ 186 w 323"/>
                <a:gd name="T47" fmla="*/ 24 h 323"/>
                <a:gd name="T48" fmla="*/ 204 w 323"/>
                <a:gd name="T49" fmla="*/ 10 h 323"/>
                <a:gd name="T50" fmla="*/ 223 w 323"/>
                <a:gd name="T51" fmla="*/ 3 h 323"/>
                <a:gd name="T52" fmla="*/ 243 w 323"/>
                <a:gd name="T53"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3" h="323">
                  <a:moveTo>
                    <a:pt x="243" y="0"/>
                  </a:moveTo>
                  <a:lnTo>
                    <a:pt x="264" y="3"/>
                  </a:lnTo>
                  <a:lnTo>
                    <a:pt x="282" y="10"/>
                  </a:lnTo>
                  <a:lnTo>
                    <a:pt x="300" y="24"/>
                  </a:lnTo>
                  <a:lnTo>
                    <a:pt x="312" y="40"/>
                  </a:lnTo>
                  <a:lnTo>
                    <a:pt x="320" y="60"/>
                  </a:lnTo>
                  <a:lnTo>
                    <a:pt x="323" y="80"/>
                  </a:lnTo>
                  <a:lnTo>
                    <a:pt x="320" y="100"/>
                  </a:lnTo>
                  <a:lnTo>
                    <a:pt x="312" y="120"/>
                  </a:lnTo>
                  <a:lnTo>
                    <a:pt x="300" y="137"/>
                  </a:lnTo>
                  <a:lnTo>
                    <a:pt x="138" y="299"/>
                  </a:lnTo>
                  <a:lnTo>
                    <a:pt x="120" y="313"/>
                  </a:lnTo>
                  <a:lnTo>
                    <a:pt x="101" y="320"/>
                  </a:lnTo>
                  <a:lnTo>
                    <a:pt x="80" y="323"/>
                  </a:lnTo>
                  <a:lnTo>
                    <a:pt x="60" y="320"/>
                  </a:lnTo>
                  <a:lnTo>
                    <a:pt x="41" y="313"/>
                  </a:lnTo>
                  <a:lnTo>
                    <a:pt x="24" y="299"/>
                  </a:lnTo>
                  <a:lnTo>
                    <a:pt x="12" y="283"/>
                  </a:lnTo>
                  <a:lnTo>
                    <a:pt x="4" y="263"/>
                  </a:lnTo>
                  <a:lnTo>
                    <a:pt x="0" y="243"/>
                  </a:lnTo>
                  <a:lnTo>
                    <a:pt x="4" y="223"/>
                  </a:lnTo>
                  <a:lnTo>
                    <a:pt x="12" y="203"/>
                  </a:lnTo>
                  <a:lnTo>
                    <a:pt x="24" y="186"/>
                  </a:lnTo>
                  <a:lnTo>
                    <a:pt x="186" y="24"/>
                  </a:lnTo>
                  <a:lnTo>
                    <a:pt x="204" y="10"/>
                  </a:lnTo>
                  <a:lnTo>
                    <a:pt x="223" y="3"/>
                  </a:lnTo>
                  <a:lnTo>
                    <a:pt x="243"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grpSp>
      <p:grpSp>
        <p:nvGrpSpPr>
          <p:cNvPr id="47" name="Group 54"/>
          <p:cNvGrpSpPr/>
          <p:nvPr/>
        </p:nvGrpSpPr>
        <p:grpSpPr>
          <a:xfrm>
            <a:off x="9979978" y="1787986"/>
            <a:ext cx="697980" cy="697980"/>
            <a:chOff x="9085263" y="2676525"/>
            <a:chExt cx="579437" cy="579438"/>
          </a:xfrm>
          <a:solidFill>
            <a:schemeClr val="tx2">
              <a:lumMod val="75000"/>
            </a:schemeClr>
          </a:solidFill>
        </p:grpSpPr>
        <p:sp>
          <p:nvSpPr>
            <p:cNvPr id="48" name="Freeform 98"/>
            <p:cNvSpPr>
              <a:spLocks noEditPoints="1"/>
            </p:cNvSpPr>
            <p:nvPr/>
          </p:nvSpPr>
          <p:spPr bwMode="auto">
            <a:xfrm>
              <a:off x="9085263" y="2676525"/>
              <a:ext cx="579437" cy="579438"/>
            </a:xfrm>
            <a:custGeom>
              <a:avLst/>
              <a:gdLst>
                <a:gd name="T0" fmla="*/ 199 w 3650"/>
                <a:gd name="T1" fmla="*/ 3163 h 3649"/>
                <a:gd name="T2" fmla="*/ 212 w 3650"/>
                <a:gd name="T3" fmla="*/ 3337 h 3649"/>
                <a:gd name="T4" fmla="*/ 345 w 3650"/>
                <a:gd name="T5" fmla="*/ 3450 h 3649"/>
                <a:gd name="T6" fmla="*/ 518 w 3650"/>
                <a:gd name="T7" fmla="*/ 3437 h 3649"/>
                <a:gd name="T8" fmla="*/ 941 w 3650"/>
                <a:gd name="T9" fmla="*/ 2387 h 3649"/>
                <a:gd name="T10" fmla="*/ 2326 w 3650"/>
                <a:gd name="T11" fmla="*/ 187 h 3649"/>
                <a:gd name="T12" fmla="*/ 1968 w 3650"/>
                <a:gd name="T13" fmla="*/ 245 h 3649"/>
                <a:gd name="T14" fmla="*/ 1639 w 3650"/>
                <a:gd name="T15" fmla="*/ 418 h 3649"/>
                <a:gd name="T16" fmla="*/ 1369 w 3650"/>
                <a:gd name="T17" fmla="*/ 710 h 3649"/>
                <a:gd name="T18" fmla="*/ 1216 w 3650"/>
                <a:gd name="T19" fmla="*/ 1080 h 3649"/>
                <a:gd name="T20" fmla="*/ 1201 w 3650"/>
                <a:gd name="T21" fmla="*/ 1487 h 3649"/>
                <a:gd name="T22" fmla="*/ 1327 w 3650"/>
                <a:gd name="T23" fmla="*/ 1867 h 3649"/>
                <a:gd name="T24" fmla="*/ 1582 w 3650"/>
                <a:gd name="T25" fmla="*/ 2181 h 3649"/>
                <a:gd name="T26" fmla="*/ 1916 w 3650"/>
                <a:gd name="T27" fmla="*/ 2383 h 3649"/>
                <a:gd name="T28" fmla="*/ 2288 w 3650"/>
                <a:gd name="T29" fmla="*/ 2458 h 3649"/>
                <a:gd name="T30" fmla="*/ 2663 w 3650"/>
                <a:gd name="T31" fmla="*/ 2408 h 3649"/>
                <a:gd name="T32" fmla="*/ 3007 w 3650"/>
                <a:gd name="T33" fmla="*/ 2232 h 3649"/>
                <a:gd name="T34" fmla="*/ 3283 w 3650"/>
                <a:gd name="T35" fmla="*/ 1936 h 3649"/>
                <a:gd name="T36" fmla="*/ 3437 w 3650"/>
                <a:gd name="T37" fmla="*/ 1566 h 3649"/>
                <a:gd name="T38" fmla="*/ 3451 w 3650"/>
                <a:gd name="T39" fmla="*/ 1159 h 3649"/>
                <a:gd name="T40" fmla="*/ 3324 w 3650"/>
                <a:gd name="T41" fmla="*/ 779 h 3649"/>
                <a:gd name="T42" fmla="*/ 3073 w 3650"/>
                <a:gd name="T43" fmla="*/ 467 h 3649"/>
                <a:gd name="T44" fmla="*/ 2754 w 3650"/>
                <a:gd name="T45" fmla="*/ 270 h 3649"/>
                <a:gd name="T46" fmla="*/ 2399 w 3650"/>
                <a:gd name="T47" fmla="*/ 189 h 3649"/>
                <a:gd name="T48" fmla="*/ 2579 w 3650"/>
                <a:gd name="T49" fmla="*/ 23 h 3649"/>
                <a:gd name="T50" fmla="*/ 2980 w 3650"/>
                <a:gd name="T51" fmla="*/ 172 h 3649"/>
                <a:gd name="T52" fmla="*/ 3323 w 3650"/>
                <a:gd name="T53" fmla="*/ 451 h 3649"/>
                <a:gd name="T54" fmla="*/ 3549 w 3650"/>
                <a:gd name="T55" fmla="*/ 816 h 3649"/>
                <a:gd name="T56" fmla="*/ 3647 w 3650"/>
                <a:gd name="T57" fmla="*/ 1236 h 3649"/>
                <a:gd name="T58" fmla="*/ 3605 w 3650"/>
                <a:gd name="T59" fmla="*/ 1667 h 3649"/>
                <a:gd name="T60" fmla="*/ 3429 w 3650"/>
                <a:gd name="T61" fmla="*/ 2057 h 3649"/>
                <a:gd name="T62" fmla="*/ 3127 w 3650"/>
                <a:gd name="T63" fmla="*/ 2378 h 3649"/>
                <a:gd name="T64" fmla="*/ 2744 w 3650"/>
                <a:gd name="T65" fmla="*/ 2579 h 3649"/>
                <a:gd name="T66" fmla="*/ 2326 w 3650"/>
                <a:gd name="T67" fmla="*/ 2647 h 3649"/>
                <a:gd name="T68" fmla="*/ 1909 w 3650"/>
                <a:gd name="T69" fmla="*/ 2579 h 3649"/>
                <a:gd name="T70" fmla="*/ 1527 w 3650"/>
                <a:gd name="T71" fmla="*/ 2379 h 3649"/>
                <a:gd name="T72" fmla="*/ 1482 w 3650"/>
                <a:gd name="T73" fmla="*/ 2672 h 3649"/>
                <a:gd name="T74" fmla="*/ 1473 w 3650"/>
                <a:gd name="T75" fmla="*/ 2760 h 3649"/>
                <a:gd name="T76" fmla="*/ 595 w 3650"/>
                <a:gd name="T77" fmla="*/ 3608 h 3649"/>
                <a:gd name="T78" fmla="*/ 368 w 3650"/>
                <a:gd name="T79" fmla="*/ 3647 h 3649"/>
                <a:gd name="T80" fmla="*/ 157 w 3650"/>
                <a:gd name="T81" fmla="*/ 3558 h 3649"/>
                <a:gd name="T82" fmla="*/ 23 w 3650"/>
                <a:gd name="T83" fmla="*/ 3371 h 3649"/>
                <a:gd name="T84" fmla="*/ 10 w 3650"/>
                <a:gd name="T85" fmla="*/ 3141 h 3649"/>
                <a:gd name="T86" fmla="*/ 122 w 3650"/>
                <a:gd name="T87" fmla="*/ 2940 h 3649"/>
                <a:gd name="T88" fmla="*/ 941 w 3650"/>
                <a:gd name="T89" fmla="*/ 2160 h 3649"/>
                <a:gd name="T90" fmla="*/ 1168 w 3650"/>
                <a:gd name="T91" fmla="*/ 2348 h 3649"/>
                <a:gd name="T92" fmla="*/ 1136 w 3650"/>
                <a:gd name="T93" fmla="*/ 1905 h 3649"/>
                <a:gd name="T94" fmla="*/ 1013 w 3650"/>
                <a:gd name="T95" fmla="*/ 1497 h 3649"/>
                <a:gd name="T96" fmla="*/ 1028 w 3650"/>
                <a:gd name="T97" fmla="*/ 1063 h 3649"/>
                <a:gd name="T98" fmla="*/ 1178 w 3650"/>
                <a:gd name="T99" fmla="*/ 662 h 3649"/>
                <a:gd name="T100" fmla="*/ 1456 w 3650"/>
                <a:gd name="T101" fmla="*/ 325 h 3649"/>
                <a:gd name="T102" fmla="*/ 1827 w 3650"/>
                <a:gd name="T103" fmla="*/ 96 h 3649"/>
                <a:gd name="T104" fmla="*/ 2241 w 3650"/>
                <a:gd name="T105" fmla="*/ 2 h 3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50" h="3649">
                  <a:moveTo>
                    <a:pt x="675" y="2654"/>
                  </a:moveTo>
                  <a:lnTo>
                    <a:pt x="254" y="3073"/>
                  </a:lnTo>
                  <a:lnTo>
                    <a:pt x="231" y="3100"/>
                  </a:lnTo>
                  <a:lnTo>
                    <a:pt x="212" y="3131"/>
                  </a:lnTo>
                  <a:lnTo>
                    <a:pt x="199" y="3163"/>
                  </a:lnTo>
                  <a:lnTo>
                    <a:pt x="190" y="3198"/>
                  </a:lnTo>
                  <a:lnTo>
                    <a:pt x="188" y="3234"/>
                  </a:lnTo>
                  <a:lnTo>
                    <a:pt x="190" y="3270"/>
                  </a:lnTo>
                  <a:lnTo>
                    <a:pt x="199" y="3304"/>
                  </a:lnTo>
                  <a:lnTo>
                    <a:pt x="212" y="3337"/>
                  </a:lnTo>
                  <a:lnTo>
                    <a:pt x="231" y="3367"/>
                  </a:lnTo>
                  <a:lnTo>
                    <a:pt x="254" y="3395"/>
                  </a:lnTo>
                  <a:lnTo>
                    <a:pt x="282" y="3418"/>
                  </a:lnTo>
                  <a:lnTo>
                    <a:pt x="312" y="3437"/>
                  </a:lnTo>
                  <a:lnTo>
                    <a:pt x="345" y="3450"/>
                  </a:lnTo>
                  <a:lnTo>
                    <a:pt x="379" y="3459"/>
                  </a:lnTo>
                  <a:lnTo>
                    <a:pt x="415" y="3461"/>
                  </a:lnTo>
                  <a:lnTo>
                    <a:pt x="451" y="3459"/>
                  </a:lnTo>
                  <a:lnTo>
                    <a:pt x="486" y="3450"/>
                  </a:lnTo>
                  <a:lnTo>
                    <a:pt x="518" y="3437"/>
                  </a:lnTo>
                  <a:lnTo>
                    <a:pt x="549" y="3418"/>
                  </a:lnTo>
                  <a:lnTo>
                    <a:pt x="576" y="3395"/>
                  </a:lnTo>
                  <a:lnTo>
                    <a:pt x="995" y="2974"/>
                  </a:lnTo>
                  <a:lnTo>
                    <a:pt x="675" y="2654"/>
                  </a:lnTo>
                  <a:close/>
                  <a:moveTo>
                    <a:pt x="941" y="2387"/>
                  </a:moveTo>
                  <a:lnTo>
                    <a:pt x="807" y="2521"/>
                  </a:lnTo>
                  <a:lnTo>
                    <a:pt x="1128" y="2842"/>
                  </a:lnTo>
                  <a:lnTo>
                    <a:pt x="1262" y="2708"/>
                  </a:lnTo>
                  <a:lnTo>
                    <a:pt x="941" y="2387"/>
                  </a:lnTo>
                  <a:close/>
                  <a:moveTo>
                    <a:pt x="2326" y="187"/>
                  </a:moveTo>
                  <a:lnTo>
                    <a:pt x="2253" y="189"/>
                  </a:lnTo>
                  <a:lnTo>
                    <a:pt x="2181" y="197"/>
                  </a:lnTo>
                  <a:lnTo>
                    <a:pt x="2109" y="208"/>
                  </a:lnTo>
                  <a:lnTo>
                    <a:pt x="2037" y="225"/>
                  </a:lnTo>
                  <a:lnTo>
                    <a:pt x="1968" y="245"/>
                  </a:lnTo>
                  <a:lnTo>
                    <a:pt x="1898" y="270"/>
                  </a:lnTo>
                  <a:lnTo>
                    <a:pt x="1831" y="301"/>
                  </a:lnTo>
                  <a:lnTo>
                    <a:pt x="1764" y="335"/>
                  </a:lnTo>
                  <a:lnTo>
                    <a:pt x="1701" y="374"/>
                  </a:lnTo>
                  <a:lnTo>
                    <a:pt x="1639" y="418"/>
                  </a:lnTo>
                  <a:lnTo>
                    <a:pt x="1579" y="467"/>
                  </a:lnTo>
                  <a:lnTo>
                    <a:pt x="1523" y="520"/>
                  </a:lnTo>
                  <a:lnTo>
                    <a:pt x="1467" y="580"/>
                  </a:lnTo>
                  <a:lnTo>
                    <a:pt x="1415" y="644"/>
                  </a:lnTo>
                  <a:lnTo>
                    <a:pt x="1369" y="710"/>
                  </a:lnTo>
                  <a:lnTo>
                    <a:pt x="1327" y="779"/>
                  </a:lnTo>
                  <a:lnTo>
                    <a:pt x="1292" y="851"/>
                  </a:lnTo>
                  <a:lnTo>
                    <a:pt x="1261" y="926"/>
                  </a:lnTo>
                  <a:lnTo>
                    <a:pt x="1235" y="1002"/>
                  </a:lnTo>
                  <a:lnTo>
                    <a:pt x="1216" y="1080"/>
                  </a:lnTo>
                  <a:lnTo>
                    <a:pt x="1201" y="1159"/>
                  </a:lnTo>
                  <a:lnTo>
                    <a:pt x="1192" y="1241"/>
                  </a:lnTo>
                  <a:lnTo>
                    <a:pt x="1190" y="1323"/>
                  </a:lnTo>
                  <a:lnTo>
                    <a:pt x="1192" y="1405"/>
                  </a:lnTo>
                  <a:lnTo>
                    <a:pt x="1201" y="1487"/>
                  </a:lnTo>
                  <a:lnTo>
                    <a:pt x="1216" y="1566"/>
                  </a:lnTo>
                  <a:lnTo>
                    <a:pt x="1235" y="1645"/>
                  </a:lnTo>
                  <a:lnTo>
                    <a:pt x="1261" y="1721"/>
                  </a:lnTo>
                  <a:lnTo>
                    <a:pt x="1292" y="1795"/>
                  </a:lnTo>
                  <a:lnTo>
                    <a:pt x="1327" y="1867"/>
                  </a:lnTo>
                  <a:lnTo>
                    <a:pt x="1369" y="1936"/>
                  </a:lnTo>
                  <a:lnTo>
                    <a:pt x="1415" y="2003"/>
                  </a:lnTo>
                  <a:lnTo>
                    <a:pt x="1467" y="2066"/>
                  </a:lnTo>
                  <a:lnTo>
                    <a:pt x="1523" y="2126"/>
                  </a:lnTo>
                  <a:lnTo>
                    <a:pt x="1582" y="2181"/>
                  </a:lnTo>
                  <a:lnTo>
                    <a:pt x="1644" y="2232"/>
                  </a:lnTo>
                  <a:lnTo>
                    <a:pt x="1709" y="2277"/>
                  </a:lnTo>
                  <a:lnTo>
                    <a:pt x="1776" y="2317"/>
                  </a:lnTo>
                  <a:lnTo>
                    <a:pt x="1845" y="2353"/>
                  </a:lnTo>
                  <a:lnTo>
                    <a:pt x="1916" y="2383"/>
                  </a:lnTo>
                  <a:lnTo>
                    <a:pt x="1989" y="2408"/>
                  </a:lnTo>
                  <a:lnTo>
                    <a:pt x="2062" y="2428"/>
                  </a:lnTo>
                  <a:lnTo>
                    <a:pt x="2137" y="2443"/>
                  </a:lnTo>
                  <a:lnTo>
                    <a:pt x="2212" y="2453"/>
                  </a:lnTo>
                  <a:lnTo>
                    <a:pt x="2288" y="2458"/>
                  </a:lnTo>
                  <a:lnTo>
                    <a:pt x="2364" y="2458"/>
                  </a:lnTo>
                  <a:lnTo>
                    <a:pt x="2440" y="2453"/>
                  </a:lnTo>
                  <a:lnTo>
                    <a:pt x="2515" y="2443"/>
                  </a:lnTo>
                  <a:lnTo>
                    <a:pt x="2589" y="2428"/>
                  </a:lnTo>
                  <a:lnTo>
                    <a:pt x="2663" y="2408"/>
                  </a:lnTo>
                  <a:lnTo>
                    <a:pt x="2735" y="2383"/>
                  </a:lnTo>
                  <a:lnTo>
                    <a:pt x="2807" y="2353"/>
                  </a:lnTo>
                  <a:lnTo>
                    <a:pt x="2876" y="2317"/>
                  </a:lnTo>
                  <a:lnTo>
                    <a:pt x="2943" y="2277"/>
                  </a:lnTo>
                  <a:lnTo>
                    <a:pt x="3007" y="2232"/>
                  </a:lnTo>
                  <a:lnTo>
                    <a:pt x="3070" y="2181"/>
                  </a:lnTo>
                  <a:lnTo>
                    <a:pt x="3129" y="2126"/>
                  </a:lnTo>
                  <a:lnTo>
                    <a:pt x="3185" y="2066"/>
                  </a:lnTo>
                  <a:lnTo>
                    <a:pt x="3236" y="2003"/>
                  </a:lnTo>
                  <a:lnTo>
                    <a:pt x="3283" y="1936"/>
                  </a:lnTo>
                  <a:lnTo>
                    <a:pt x="3324" y="1867"/>
                  </a:lnTo>
                  <a:lnTo>
                    <a:pt x="3360" y="1795"/>
                  </a:lnTo>
                  <a:lnTo>
                    <a:pt x="3391" y="1721"/>
                  </a:lnTo>
                  <a:lnTo>
                    <a:pt x="3417" y="1645"/>
                  </a:lnTo>
                  <a:lnTo>
                    <a:pt x="3437" y="1566"/>
                  </a:lnTo>
                  <a:lnTo>
                    <a:pt x="3451" y="1487"/>
                  </a:lnTo>
                  <a:lnTo>
                    <a:pt x="3460" y="1405"/>
                  </a:lnTo>
                  <a:lnTo>
                    <a:pt x="3462" y="1323"/>
                  </a:lnTo>
                  <a:lnTo>
                    <a:pt x="3460" y="1241"/>
                  </a:lnTo>
                  <a:lnTo>
                    <a:pt x="3451" y="1159"/>
                  </a:lnTo>
                  <a:lnTo>
                    <a:pt x="3437" y="1080"/>
                  </a:lnTo>
                  <a:lnTo>
                    <a:pt x="3417" y="1002"/>
                  </a:lnTo>
                  <a:lnTo>
                    <a:pt x="3391" y="926"/>
                  </a:lnTo>
                  <a:lnTo>
                    <a:pt x="3360" y="851"/>
                  </a:lnTo>
                  <a:lnTo>
                    <a:pt x="3324" y="779"/>
                  </a:lnTo>
                  <a:lnTo>
                    <a:pt x="3283" y="710"/>
                  </a:lnTo>
                  <a:lnTo>
                    <a:pt x="3236" y="644"/>
                  </a:lnTo>
                  <a:lnTo>
                    <a:pt x="3185" y="580"/>
                  </a:lnTo>
                  <a:lnTo>
                    <a:pt x="3129" y="520"/>
                  </a:lnTo>
                  <a:lnTo>
                    <a:pt x="3073" y="467"/>
                  </a:lnTo>
                  <a:lnTo>
                    <a:pt x="3013" y="418"/>
                  </a:lnTo>
                  <a:lnTo>
                    <a:pt x="2951" y="374"/>
                  </a:lnTo>
                  <a:lnTo>
                    <a:pt x="2887" y="335"/>
                  </a:lnTo>
                  <a:lnTo>
                    <a:pt x="2822" y="300"/>
                  </a:lnTo>
                  <a:lnTo>
                    <a:pt x="2754" y="270"/>
                  </a:lnTo>
                  <a:lnTo>
                    <a:pt x="2684" y="245"/>
                  </a:lnTo>
                  <a:lnTo>
                    <a:pt x="2615" y="225"/>
                  </a:lnTo>
                  <a:lnTo>
                    <a:pt x="2543" y="208"/>
                  </a:lnTo>
                  <a:lnTo>
                    <a:pt x="2471" y="197"/>
                  </a:lnTo>
                  <a:lnTo>
                    <a:pt x="2399" y="189"/>
                  </a:lnTo>
                  <a:lnTo>
                    <a:pt x="2326" y="187"/>
                  </a:lnTo>
                  <a:close/>
                  <a:moveTo>
                    <a:pt x="2326" y="0"/>
                  </a:moveTo>
                  <a:lnTo>
                    <a:pt x="2411" y="2"/>
                  </a:lnTo>
                  <a:lnTo>
                    <a:pt x="2495" y="10"/>
                  </a:lnTo>
                  <a:lnTo>
                    <a:pt x="2579" y="23"/>
                  </a:lnTo>
                  <a:lnTo>
                    <a:pt x="2662" y="42"/>
                  </a:lnTo>
                  <a:lnTo>
                    <a:pt x="2744" y="66"/>
                  </a:lnTo>
                  <a:lnTo>
                    <a:pt x="2825" y="96"/>
                  </a:lnTo>
                  <a:lnTo>
                    <a:pt x="2903" y="132"/>
                  </a:lnTo>
                  <a:lnTo>
                    <a:pt x="2980" y="172"/>
                  </a:lnTo>
                  <a:lnTo>
                    <a:pt x="3055" y="217"/>
                  </a:lnTo>
                  <a:lnTo>
                    <a:pt x="3127" y="269"/>
                  </a:lnTo>
                  <a:lnTo>
                    <a:pt x="3197" y="325"/>
                  </a:lnTo>
                  <a:lnTo>
                    <a:pt x="3262" y="387"/>
                  </a:lnTo>
                  <a:lnTo>
                    <a:pt x="3323" y="451"/>
                  </a:lnTo>
                  <a:lnTo>
                    <a:pt x="3378" y="519"/>
                  </a:lnTo>
                  <a:lnTo>
                    <a:pt x="3429" y="589"/>
                  </a:lnTo>
                  <a:lnTo>
                    <a:pt x="3474" y="662"/>
                  </a:lnTo>
                  <a:lnTo>
                    <a:pt x="3514" y="738"/>
                  </a:lnTo>
                  <a:lnTo>
                    <a:pt x="3549" y="816"/>
                  </a:lnTo>
                  <a:lnTo>
                    <a:pt x="3580" y="896"/>
                  </a:lnTo>
                  <a:lnTo>
                    <a:pt x="3605" y="979"/>
                  </a:lnTo>
                  <a:lnTo>
                    <a:pt x="3625" y="1063"/>
                  </a:lnTo>
                  <a:lnTo>
                    <a:pt x="3639" y="1148"/>
                  </a:lnTo>
                  <a:lnTo>
                    <a:pt x="3647" y="1236"/>
                  </a:lnTo>
                  <a:lnTo>
                    <a:pt x="3650" y="1323"/>
                  </a:lnTo>
                  <a:lnTo>
                    <a:pt x="3647" y="1411"/>
                  </a:lnTo>
                  <a:lnTo>
                    <a:pt x="3639" y="1498"/>
                  </a:lnTo>
                  <a:lnTo>
                    <a:pt x="3625" y="1583"/>
                  </a:lnTo>
                  <a:lnTo>
                    <a:pt x="3605" y="1667"/>
                  </a:lnTo>
                  <a:lnTo>
                    <a:pt x="3580" y="1750"/>
                  </a:lnTo>
                  <a:lnTo>
                    <a:pt x="3549" y="1830"/>
                  </a:lnTo>
                  <a:lnTo>
                    <a:pt x="3514" y="1908"/>
                  </a:lnTo>
                  <a:lnTo>
                    <a:pt x="3474" y="1984"/>
                  </a:lnTo>
                  <a:lnTo>
                    <a:pt x="3429" y="2057"/>
                  </a:lnTo>
                  <a:lnTo>
                    <a:pt x="3378" y="2128"/>
                  </a:lnTo>
                  <a:lnTo>
                    <a:pt x="3323" y="2196"/>
                  </a:lnTo>
                  <a:lnTo>
                    <a:pt x="3262" y="2260"/>
                  </a:lnTo>
                  <a:lnTo>
                    <a:pt x="3197" y="2321"/>
                  </a:lnTo>
                  <a:lnTo>
                    <a:pt x="3127" y="2378"/>
                  </a:lnTo>
                  <a:lnTo>
                    <a:pt x="3055" y="2429"/>
                  </a:lnTo>
                  <a:lnTo>
                    <a:pt x="2980" y="2474"/>
                  </a:lnTo>
                  <a:lnTo>
                    <a:pt x="2903" y="2514"/>
                  </a:lnTo>
                  <a:lnTo>
                    <a:pt x="2825" y="2550"/>
                  </a:lnTo>
                  <a:lnTo>
                    <a:pt x="2744" y="2579"/>
                  </a:lnTo>
                  <a:lnTo>
                    <a:pt x="2662" y="2604"/>
                  </a:lnTo>
                  <a:lnTo>
                    <a:pt x="2579" y="2623"/>
                  </a:lnTo>
                  <a:lnTo>
                    <a:pt x="2495" y="2636"/>
                  </a:lnTo>
                  <a:lnTo>
                    <a:pt x="2411" y="2644"/>
                  </a:lnTo>
                  <a:lnTo>
                    <a:pt x="2326" y="2647"/>
                  </a:lnTo>
                  <a:lnTo>
                    <a:pt x="2242" y="2644"/>
                  </a:lnTo>
                  <a:lnTo>
                    <a:pt x="2158" y="2636"/>
                  </a:lnTo>
                  <a:lnTo>
                    <a:pt x="2074" y="2623"/>
                  </a:lnTo>
                  <a:lnTo>
                    <a:pt x="1991" y="2604"/>
                  </a:lnTo>
                  <a:lnTo>
                    <a:pt x="1909" y="2579"/>
                  </a:lnTo>
                  <a:lnTo>
                    <a:pt x="1829" y="2551"/>
                  </a:lnTo>
                  <a:lnTo>
                    <a:pt x="1751" y="2515"/>
                  </a:lnTo>
                  <a:lnTo>
                    <a:pt x="1673" y="2475"/>
                  </a:lnTo>
                  <a:lnTo>
                    <a:pt x="1599" y="2430"/>
                  </a:lnTo>
                  <a:lnTo>
                    <a:pt x="1527" y="2379"/>
                  </a:lnTo>
                  <a:lnTo>
                    <a:pt x="1459" y="2323"/>
                  </a:lnTo>
                  <a:lnTo>
                    <a:pt x="1301" y="2481"/>
                  </a:lnTo>
                  <a:lnTo>
                    <a:pt x="1461" y="2641"/>
                  </a:lnTo>
                  <a:lnTo>
                    <a:pt x="1473" y="2656"/>
                  </a:lnTo>
                  <a:lnTo>
                    <a:pt x="1482" y="2672"/>
                  </a:lnTo>
                  <a:lnTo>
                    <a:pt x="1488" y="2690"/>
                  </a:lnTo>
                  <a:lnTo>
                    <a:pt x="1489" y="2708"/>
                  </a:lnTo>
                  <a:lnTo>
                    <a:pt x="1488" y="2727"/>
                  </a:lnTo>
                  <a:lnTo>
                    <a:pt x="1482" y="2744"/>
                  </a:lnTo>
                  <a:lnTo>
                    <a:pt x="1473" y="2760"/>
                  </a:lnTo>
                  <a:lnTo>
                    <a:pt x="1461" y="2774"/>
                  </a:lnTo>
                  <a:lnTo>
                    <a:pt x="709" y="3527"/>
                  </a:lnTo>
                  <a:lnTo>
                    <a:pt x="674" y="3558"/>
                  </a:lnTo>
                  <a:lnTo>
                    <a:pt x="636" y="3586"/>
                  </a:lnTo>
                  <a:lnTo>
                    <a:pt x="595" y="3608"/>
                  </a:lnTo>
                  <a:lnTo>
                    <a:pt x="552" y="3626"/>
                  </a:lnTo>
                  <a:lnTo>
                    <a:pt x="508" y="3639"/>
                  </a:lnTo>
                  <a:lnTo>
                    <a:pt x="462" y="3647"/>
                  </a:lnTo>
                  <a:lnTo>
                    <a:pt x="415" y="3649"/>
                  </a:lnTo>
                  <a:lnTo>
                    <a:pt x="368" y="3647"/>
                  </a:lnTo>
                  <a:lnTo>
                    <a:pt x="322" y="3639"/>
                  </a:lnTo>
                  <a:lnTo>
                    <a:pt x="278" y="3626"/>
                  </a:lnTo>
                  <a:lnTo>
                    <a:pt x="236" y="3608"/>
                  </a:lnTo>
                  <a:lnTo>
                    <a:pt x="195" y="3586"/>
                  </a:lnTo>
                  <a:lnTo>
                    <a:pt x="157" y="3558"/>
                  </a:lnTo>
                  <a:lnTo>
                    <a:pt x="122" y="3527"/>
                  </a:lnTo>
                  <a:lnTo>
                    <a:pt x="91" y="3492"/>
                  </a:lnTo>
                  <a:lnTo>
                    <a:pt x="63" y="3454"/>
                  </a:lnTo>
                  <a:lnTo>
                    <a:pt x="41" y="3413"/>
                  </a:lnTo>
                  <a:lnTo>
                    <a:pt x="23" y="3371"/>
                  </a:lnTo>
                  <a:lnTo>
                    <a:pt x="10" y="3327"/>
                  </a:lnTo>
                  <a:lnTo>
                    <a:pt x="2" y="3281"/>
                  </a:lnTo>
                  <a:lnTo>
                    <a:pt x="0" y="3234"/>
                  </a:lnTo>
                  <a:lnTo>
                    <a:pt x="2" y="3187"/>
                  </a:lnTo>
                  <a:lnTo>
                    <a:pt x="10" y="3141"/>
                  </a:lnTo>
                  <a:lnTo>
                    <a:pt x="23" y="3097"/>
                  </a:lnTo>
                  <a:lnTo>
                    <a:pt x="41" y="3054"/>
                  </a:lnTo>
                  <a:lnTo>
                    <a:pt x="63" y="3013"/>
                  </a:lnTo>
                  <a:lnTo>
                    <a:pt x="91" y="2975"/>
                  </a:lnTo>
                  <a:lnTo>
                    <a:pt x="122" y="2940"/>
                  </a:lnTo>
                  <a:lnTo>
                    <a:pt x="875" y="2188"/>
                  </a:lnTo>
                  <a:lnTo>
                    <a:pt x="889" y="2176"/>
                  </a:lnTo>
                  <a:lnTo>
                    <a:pt x="905" y="2167"/>
                  </a:lnTo>
                  <a:lnTo>
                    <a:pt x="922" y="2161"/>
                  </a:lnTo>
                  <a:lnTo>
                    <a:pt x="941" y="2160"/>
                  </a:lnTo>
                  <a:lnTo>
                    <a:pt x="959" y="2161"/>
                  </a:lnTo>
                  <a:lnTo>
                    <a:pt x="977" y="2167"/>
                  </a:lnTo>
                  <a:lnTo>
                    <a:pt x="993" y="2176"/>
                  </a:lnTo>
                  <a:lnTo>
                    <a:pt x="1008" y="2188"/>
                  </a:lnTo>
                  <a:lnTo>
                    <a:pt x="1168" y="2348"/>
                  </a:lnTo>
                  <a:lnTo>
                    <a:pt x="1326" y="2190"/>
                  </a:lnTo>
                  <a:lnTo>
                    <a:pt x="1271" y="2124"/>
                  </a:lnTo>
                  <a:lnTo>
                    <a:pt x="1221" y="2053"/>
                  </a:lnTo>
                  <a:lnTo>
                    <a:pt x="1176" y="1980"/>
                  </a:lnTo>
                  <a:lnTo>
                    <a:pt x="1136" y="1905"/>
                  </a:lnTo>
                  <a:lnTo>
                    <a:pt x="1101" y="1827"/>
                  </a:lnTo>
                  <a:lnTo>
                    <a:pt x="1071" y="1747"/>
                  </a:lnTo>
                  <a:lnTo>
                    <a:pt x="1046" y="1666"/>
                  </a:lnTo>
                  <a:lnTo>
                    <a:pt x="1028" y="1582"/>
                  </a:lnTo>
                  <a:lnTo>
                    <a:pt x="1013" y="1497"/>
                  </a:lnTo>
                  <a:lnTo>
                    <a:pt x="1004" y="1410"/>
                  </a:lnTo>
                  <a:lnTo>
                    <a:pt x="1002" y="1323"/>
                  </a:lnTo>
                  <a:lnTo>
                    <a:pt x="1004" y="1236"/>
                  </a:lnTo>
                  <a:lnTo>
                    <a:pt x="1013" y="1148"/>
                  </a:lnTo>
                  <a:lnTo>
                    <a:pt x="1028" y="1063"/>
                  </a:lnTo>
                  <a:lnTo>
                    <a:pt x="1046" y="979"/>
                  </a:lnTo>
                  <a:lnTo>
                    <a:pt x="1072" y="896"/>
                  </a:lnTo>
                  <a:lnTo>
                    <a:pt x="1102" y="816"/>
                  </a:lnTo>
                  <a:lnTo>
                    <a:pt x="1137" y="738"/>
                  </a:lnTo>
                  <a:lnTo>
                    <a:pt x="1178" y="662"/>
                  </a:lnTo>
                  <a:lnTo>
                    <a:pt x="1223" y="589"/>
                  </a:lnTo>
                  <a:lnTo>
                    <a:pt x="1274" y="519"/>
                  </a:lnTo>
                  <a:lnTo>
                    <a:pt x="1329" y="451"/>
                  </a:lnTo>
                  <a:lnTo>
                    <a:pt x="1389" y="387"/>
                  </a:lnTo>
                  <a:lnTo>
                    <a:pt x="1456" y="325"/>
                  </a:lnTo>
                  <a:lnTo>
                    <a:pt x="1525" y="269"/>
                  </a:lnTo>
                  <a:lnTo>
                    <a:pt x="1597" y="217"/>
                  </a:lnTo>
                  <a:lnTo>
                    <a:pt x="1672" y="172"/>
                  </a:lnTo>
                  <a:lnTo>
                    <a:pt x="1749" y="132"/>
                  </a:lnTo>
                  <a:lnTo>
                    <a:pt x="1827" y="96"/>
                  </a:lnTo>
                  <a:lnTo>
                    <a:pt x="1908" y="66"/>
                  </a:lnTo>
                  <a:lnTo>
                    <a:pt x="1990" y="42"/>
                  </a:lnTo>
                  <a:lnTo>
                    <a:pt x="2073" y="23"/>
                  </a:lnTo>
                  <a:lnTo>
                    <a:pt x="2157" y="10"/>
                  </a:lnTo>
                  <a:lnTo>
                    <a:pt x="2241" y="2"/>
                  </a:lnTo>
                  <a:lnTo>
                    <a:pt x="2326"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49" name="Freeform 99"/>
            <p:cNvSpPr>
              <a:spLocks noEditPoints="1"/>
            </p:cNvSpPr>
            <p:nvPr/>
          </p:nvSpPr>
          <p:spPr bwMode="auto">
            <a:xfrm>
              <a:off x="9309100" y="2741613"/>
              <a:ext cx="290512" cy="290513"/>
            </a:xfrm>
            <a:custGeom>
              <a:avLst/>
              <a:gdLst>
                <a:gd name="T0" fmla="*/ 793 w 1834"/>
                <a:gd name="T1" fmla="*/ 199 h 1834"/>
                <a:gd name="T2" fmla="*/ 613 w 1834"/>
                <a:gd name="T3" fmla="*/ 254 h 1834"/>
                <a:gd name="T4" fmla="*/ 450 w 1834"/>
                <a:gd name="T5" fmla="*/ 356 h 1834"/>
                <a:gd name="T6" fmla="*/ 318 w 1834"/>
                <a:gd name="T7" fmla="*/ 502 h 1834"/>
                <a:gd name="T8" fmla="*/ 230 w 1834"/>
                <a:gd name="T9" fmla="*/ 671 h 1834"/>
                <a:gd name="T10" fmla="*/ 190 w 1834"/>
                <a:gd name="T11" fmla="*/ 855 h 1834"/>
                <a:gd name="T12" fmla="*/ 198 w 1834"/>
                <a:gd name="T13" fmla="*/ 1041 h 1834"/>
                <a:gd name="T14" fmla="*/ 253 w 1834"/>
                <a:gd name="T15" fmla="*/ 1221 h 1834"/>
                <a:gd name="T16" fmla="*/ 356 w 1834"/>
                <a:gd name="T17" fmla="*/ 1384 h 1834"/>
                <a:gd name="T18" fmla="*/ 502 w 1834"/>
                <a:gd name="T19" fmla="*/ 1516 h 1834"/>
                <a:gd name="T20" fmla="*/ 672 w 1834"/>
                <a:gd name="T21" fmla="*/ 1604 h 1834"/>
                <a:gd name="T22" fmla="*/ 855 w 1834"/>
                <a:gd name="T23" fmla="*/ 1644 h 1834"/>
                <a:gd name="T24" fmla="*/ 1041 w 1834"/>
                <a:gd name="T25" fmla="*/ 1636 h 1834"/>
                <a:gd name="T26" fmla="*/ 1220 w 1834"/>
                <a:gd name="T27" fmla="*/ 1581 h 1834"/>
                <a:gd name="T28" fmla="*/ 1384 w 1834"/>
                <a:gd name="T29" fmla="*/ 1478 h 1834"/>
                <a:gd name="T30" fmla="*/ 1517 w 1834"/>
                <a:gd name="T31" fmla="*/ 1332 h 1834"/>
                <a:gd name="T32" fmla="*/ 1604 w 1834"/>
                <a:gd name="T33" fmla="*/ 1163 h 1834"/>
                <a:gd name="T34" fmla="*/ 1644 w 1834"/>
                <a:gd name="T35" fmla="*/ 979 h 1834"/>
                <a:gd name="T36" fmla="*/ 1635 w 1834"/>
                <a:gd name="T37" fmla="*/ 793 h 1834"/>
                <a:gd name="T38" fmla="*/ 1580 w 1834"/>
                <a:gd name="T39" fmla="*/ 614 h 1834"/>
                <a:gd name="T40" fmla="*/ 1478 w 1834"/>
                <a:gd name="T41" fmla="*/ 450 h 1834"/>
                <a:gd name="T42" fmla="*/ 1332 w 1834"/>
                <a:gd name="T43" fmla="*/ 317 h 1834"/>
                <a:gd name="T44" fmla="*/ 1161 w 1834"/>
                <a:gd name="T45" fmla="*/ 230 h 1834"/>
                <a:gd name="T46" fmla="*/ 979 w 1834"/>
                <a:gd name="T47" fmla="*/ 190 h 1834"/>
                <a:gd name="T48" fmla="*/ 988 w 1834"/>
                <a:gd name="T49" fmla="*/ 3 h 1834"/>
                <a:gd name="T50" fmla="*/ 1195 w 1834"/>
                <a:gd name="T51" fmla="*/ 43 h 1834"/>
                <a:gd name="T52" fmla="*/ 1390 w 1834"/>
                <a:gd name="T53" fmla="*/ 132 h 1834"/>
                <a:gd name="T54" fmla="*/ 1565 w 1834"/>
                <a:gd name="T55" fmla="*/ 269 h 1834"/>
                <a:gd name="T56" fmla="*/ 1702 w 1834"/>
                <a:gd name="T57" fmla="*/ 444 h 1834"/>
                <a:gd name="T58" fmla="*/ 1791 w 1834"/>
                <a:gd name="T59" fmla="*/ 639 h 1834"/>
                <a:gd name="T60" fmla="*/ 1831 w 1834"/>
                <a:gd name="T61" fmla="*/ 846 h 1834"/>
                <a:gd name="T62" fmla="*/ 1823 w 1834"/>
                <a:gd name="T63" fmla="*/ 1057 h 1834"/>
                <a:gd name="T64" fmla="*/ 1767 w 1834"/>
                <a:gd name="T65" fmla="*/ 1262 h 1834"/>
                <a:gd name="T66" fmla="*/ 1661 w 1834"/>
                <a:gd name="T67" fmla="*/ 1452 h 1834"/>
                <a:gd name="T68" fmla="*/ 1565 w 1834"/>
                <a:gd name="T69" fmla="*/ 1565 h 1834"/>
                <a:gd name="T70" fmla="*/ 1390 w 1834"/>
                <a:gd name="T71" fmla="*/ 1702 h 1834"/>
                <a:gd name="T72" fmla="*/ 1195 w 1834"/>
                <a:gd name="T73" fmla="*/ 1791 h 1834"/>
                <a:gd name="T74" fmla="*/ 988 w 1834"/>
                <a:gd name="T75" fmla="*/ 1831 h 1834"/>
                <a:gd name="T76" fmla="*/ 777 w 1834"/>
                <a:gd name="T77" fmla="*/ 1823 h 1834"/>
                <a:gd name="T78" fmla="*/ 572 w 1834"/>
                <a:gd name="T79" fmla="*/ 1766 h 1834"/>
                <a:gd name="T80" fmla="*/ 382 w 1834"/>
                <a:gd name="T81" fmla="*/ 1662 h 1834"/>
                <a:gd name="T82" fmla="*/ 218 w 1834"/>
                <a:gd name="T83" fmla="*/ 1510 h 1834"/>
                <a:gd name="T84" fmla="*/ 96 w 1834"/>
                <a:gd name="T85" fmla="*/ 1327 h 1834"/>
                <a:gd name="T86" fmla="*/ 24 w 1834"/>
                <a:gd name="T87" fmla="*/ 1127 h 1834"/>
                <a:gd name="T88" fmla="*/ 0 w 1834"/>
                <a:gd name="T89" fmla="*/ 917 h 1834"/>
                <a:gd name="T90" fmla="*/ 24 w 1834"/>
                <a:gd name="T91" fmla="*/ 707 h 1834"/>
                <a:gd name="T92" fmla="*/ 96 w 1834"/>
                <a:gd name="T93" fmla="*/ 507 h 1834"/>
                <a:gd name="T94" fmla="*/ 218 w 1834"/>
                <a:gd name="T95" fmla="*/ 324 h 1834"/>
                <a:gd name="T96" fmla="*/ 382 w 1834"/>
                <a:gd name="T97" fmla="*/ 173 h 1834"/>
                <a:gd name="T98" fmla="*/ 572 w 1834"/>
                <a:gd name="T99" fmla="*/ 68 h 1834"/>
                <a:gd name="T100" fmla="*/ 777 w 1834"/>
                <a:gd name="T101" fmla="*/ 11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34" h="1834">
                  <a:moveTo>
                    <a:pt x="917" y="188"/>
                  </a:moveTo>
                  <a:lnTo>
                    <a:pt x="855" y="190"/>
                  </a:lnTo>
                  <a:lnTo>
                    <a:pt x="793" y="199"/>
                  </a:lnTo>
                  <a:lnTo>
                    <a:pt x="732" y="211"/>
                  </a:lnTo>
                  <a:lnTo>
                    <a:pt x="672" y="230"/>
                  </a:lnTo>
                  <a:lnTo>
                    <a:pt x="613" y="254"/>
                  </a:lnTo>
                  <a:lnTo>
                    <a:pt x="556" y="283"/>
                  </a:lnTo>
                  <a:lnTo>
                    <a:pt x="502" y="317"/>
                  </a:lnTo>
                  <a:lnTo>
                    <a:pt x="450" y="356"/>
                  </a:lnTo>
                  <a:lnTo>
                    <a:pt x="402" y="402"/>
                  </a:lnTo>
                  <a:lnTo>
                    <a:pt x="356" y="450"/>
                  </a:lnTo>
                  <a:lnTo>
                    <a:pt x="318" y="502"/>
                  </a:lnTo>
                  <a:lnTo>
                    <a:pt x="283" y="556"/>
                  </a:lnTo>
                  <a:lnTo>
                    <a:pt x="253" y="614"/>
                  </a:lnTo>
                  <a:lnTo>
                    <a:pt x="230" y="671"/>
                  </a:lnTo>
                  <a:lnTo>
                    <a:pt x="211" y="732"/>
                  </a:lnTo>
                  <a:lnTo>
                    <a:pt x="198" y="793"/>
                  </a:lnTo>
                  <a:lnTo>
                    <a:pt x="190" y="855"/>
                  </a:lnTo>
                  <a:lnTo>
                    <a:pt x="188" y="917"/>
                  </a:lnTo>
                  <a:lnTo>
                    <a:pt x="190" y="979"/>
                  </a:lnTo>
                  <a:lnTo>
                    <a:pt x="198" y="1041"/>
                  </a:lnTo>
                  <a:lnTo>
                    <a:pt x="211" y="1102"/>
                  </a:lnTo>
                  <a:lnTo>
                    <a:pt x="230" y="1163"/>
                  </a:lnTo>
                  <a:lnTo>
                    <a:pt x="253" y="1221"/>
                  </a:lnTo>
                  <a:lnTo>
                    <a:pt x="283" y="1278"/>
                  </a:lnTo>
                  <a:lnTo>
                    <a:pt x="318" y="1332"/>
                  </a:lnTo>
                  <a:lnTo>
                    <a:pt x="356" y="1384"/>
                  </a:lnTo>
                  <a:lnTo>
                    <a:pt x="402" y="1432"/>
                  </a:lnTo>
                  <a:lnTo>
                    <a:pt x="450" y="1478"/>
                  </a:lnTo>
                  <a:lnTo>
                    <a:pt x="502" y="1516"/>
                  </a:lnTo>
                  <a:lnTo>
                    <a:pt x="556" y="1551"/>
                  </a:lnTo>
                  <a:lnTo>
                    <a:pt x="613" y="1581"/>
                  </a:lnTo>
                  <a:lnTo>
                    <a:pt x="672" y="1604"/>
                  </a:lnTo>
                  <a:lnTo>
                    <a:pt x="732" y="1623"/>
                  </a:lnTo>
                  <a:lnTo>
                    <a:pt x="793" y="1636"/>
                  </a:lnTo>
                  <a:lnTo>
                    <a:pt x="855" y="1644"/>
                  </a:lnTo>
                  <a:lnTo>
                    <a:pt x="917" y="1646"/>
                  </a:lnTo>
                  <a:lnTo>
                    <a:pt x="979" y="1644"/>
                  </a:lnTo>
                  <a:lnTo>
                    <a:pt x="1041" y="1636"/>
                  </a:lnTo>
                  <a:lnTo>
                    <a:pt x="1102" y="1623"/>
                  </a:lnTo>
                  <a:lnTo>
                    <a:pt x="1161" y="1604"/>
                  </a:lnTo>
                  <a:lnTo>
                    <a:pt x="1220" y="1581"/>
                  </a:lnTo>
                  <a:lnTo>
                    <a:pt x="1278" y="1551"/>
                  </a:lnTo>
                  <a:lnTo>
                    <a:pt x="1332" y="1516"/>
                  </a:lnTo>
                  <a:lnTo>
                    <a:pt x="1384" y="1478"/>
                  </a:lnTo>
                  <a:lnTo>
                    <a:pt x="1432" y="1432"/>
                  </a:lnTo>
                  <a:lnTo>
                    <a:pt x="1478" y="1384"/>
                  </a:lnTo>
                  <a:lnTo>
                    <a:pt x="1517" y="1332"/>
                  </a:lnTo>
                  <a:lnTo>
                    <a:pt x="1551" y="1278"/>
                  </a:lnTo>
                  <a:lnTo>
                    <a:pt x="1580" y="1221"/>
                  </a:lnTo>
                  <a:lnTo>
                    <a:pt x="1604" y="1163"/>
                  </a:lnTo>
                  <a:lnTo>
                    <a:pt x="1623" y="1102"/>
                  </a:lnTo>
                  <a:lnTo>
                    <a:pt x="1635" y="1041"/>
                  </a:lnTo>
                  <a:lnTo>
                    <a:pt x="1644" y="979"/>
                  </a:lnTo>
                  <a:lnTo>
                    <a:pt x="1646" y="917"/>
                  </a:lnTo>
                  <a:lnTo>
                    <a:pt x="1644" y="855"/>
                  </a:lnTo>
                  <a:lnTo>
                    <a:pt x="1635" y="793"/>
                  </a:lnTo>
                  <a:lnTo>
                    <a:pt x="1623" y="732"/>
                  </a:lnTo>
                  <a:lnTo>
                    <a:pt x="1604" y="671"/>
                  </a:lnTo>
                  <a:lnTo>
                    <a:pt x="1580" y="614"/>
                  </a:lnTo>
                  <a:lnTo>
                    <a:pt x="1551" y="556"/>
                  </a:lnTo>
                  <a:lnTo>
                    <a:pt x="1517" y="502"/>
                  </a:lnTo>
                  <a:lnTo>
                    <a:pt x="1478" y="450"/>
                  </a:lnTo>
                  <a:lnTo>
                    <a:pt x="1432" y="402"/>
                  </a:lnTo>
                  <a:lnTo>
                    <a:pt x="1384" y="356"/>
                  </a:lnTo>
                  <a:lnTo>
                    <a:pt x="1332" y="317"/>
                  </a:lnTo>
                  <a:lnTo>
                    <a:pt x="1278" y="283"/>
                  </a:lnTo>
                  <a:lnTo>
                    <a:pt x="1220" y="254"/>
                  </a:lnTo>
                  <a:lnTo>
                    <a:pt x="1161" y="230"/>
                  </a:lnTo>
                  <a:lnTo>
                    <a:pt x="1102" y="211"/>
                  </a:lnTo>
                  <a:lnTo>
                    <a:pt x="1041" y="199"/>
                  </a:lnTo>
                  <a:lnTo>
                    <a:pt x="979" y="190"/>
                  </a:lnTo>
                  <a:lnTo>
                    <a:pt x="917" y="188"/>
                  </a:lnTo>
                  <a:close/>
                  <a:moveTo>
                    <a:pt x="917" y="0"/>
                  </a:moveTo>
                  <a:lnTo>
                    <a:pt x="988" y="3"/>
                  </a:lnTo>
                  <a:lnTo>
                    <a:pt x="1058" y="11"/>
                  </a:lnTo>
                  <a:lnTo>
                    <a:pt x="1127" y="24"/>
                  </a:lnTo>
                  <a:lnTo>
                    <a:pt x="1195" y="43"/>
                  </a:lnTo>
                  <a:lnTo>
                    <a:pt x="1262" y="68"/>
                  </a:lnTo>
                  <a:lnTo>
                    <a:pt x="1327" y="97"/>
                  </a:lnTo>
                  <a:lnTo>
                    <a:pt x="1390" y="132"/>
                  </a:lnTo>
                  <a:lnTo>
                    <a:pt x="1452" y="173"/>
                  </a:lnTo>
                  <a:lnTo>
                    <a:pt x="1510" y="218"/>
                  </a:lnTo>
                  <a:lnTo>
                    <a:pt x="1565" y="269"/>
                  </a:lnTo>
                  <a:lnTo>
                    <a:pt x="1616" y="324"/>
                  </a:lnTo>
                  <a:lnTo>
                    <a:pt x="1661" y="382"/>
                  </a:lnTo>
                  <a:lnTo>
                    <a:pt x="1702" y="444"/>
                  </a:lnTo>
                  <a:lnTo>
                    <a:pt x="1737" y="507"/>
                  </a:lnTo>
                  <a:lnTo>
                    <a:pt x="1767" y="572"/>
                  </a:lnTo>
                  <a:lnTo>
                    <a:pt x="1791" y="639"/>
                  </a:lnTo>
                  <a:lnTo>
                    <a:pt x="1810" y="707"/>
                  </a:lnTo>
                  <a:lnTo>
                    <a:pt x="1823" y="776"/>
                  </a:lnTo>
                  <a:lnTo>
                    <a:pt x="1831" y="846"/>
                  </a:lnTo>
                  <a:lnTo>
                    <a:pt x="1834" y="917"/>
                  </a:lnTo>
                  <a:lnTo>
                    <a:pt x="1831" y="988"/>
                  </a:lnTo>
                  <a:lnTo>
                    <a:pt x="1823" y="1057"/>
                  </a:lnTo>
                  <a:lnTo>
                    <a:pt x="1810" y="1127"/>
                  </a:lnTo>
                  <a:lnTo>
                    <a:pt x="1791" y="1196"/>
                  </a:lnTo>
                  <a:lnTo>
                    <a:pt x="1767" y="1262"/>
                  </a:lnTo>
                  <a:lnTo>
                    <a:pt x="1737" y="1327"/>
                  </a:lnTo>
                  <a:lnTo>
                    <a:pt x="1702" y="1391"/>
                  </a:lnTo>
                  <a:lnTo>
                    <a:pt x="1661" y="1452"/>
                  </a:lnTo>
                  <a:lnTo>
                    <a:pt x="1616" y="1510"/>
                  </a:lnTo>
                  <a:lnTo>
                    <a:pt x="1565" y="1565"/>
                  </a:lnTo>
                  <a:lnTo>
                    <a:pt x="1565" y="1565"/>
                  </a:lnTo>
                  <a:lnTo>
                    <a:pt x="1510" y="1616"/>
                  </a:lnTo>
                  <a:lnTo>
                    <a:pt x="1452" y="1662"/>
                  </a:lnTo>
                  <a:lnTo>
                    <a:pt x="1390" y="1702"/>
                  </a:lnTo>
                  <a:lnTo>
                    <a:pt x="1327" y="1738"/>
                  </a:lnTo>
                  <a:lnTo>
                    <a:pt x="1262" y="1766"/>
                  </a:lnTo>
                  <a:lnTo>
                    <a:pt x="1195" y="1791"/>
                  </a:lnTo>
                  <a:lnTo>
                    <a:pt x="1127" y="1810"/>
                  </a:lnTo>
                  <a:lnTo>
                    <a:pt x="1058" y="1823"/>
                  </a:lnTo>
                  <a:lnTo>
                    <a:pt x="988" y="1831"/>
                  </a:lnTo>
                  <a:lnTo>
                    <a:pt x="917" y="1834"/>
                  </a:lnTo>
                  <a:lnTo>
                    <a:pt x="846" y="1831"/>
                  </a:lnTo>
                  <a:lnTo>
                    <a:pt x="777" y="1823"/>
                  </a:lnTo>
                  <a:lnTo>
                    <a:pt x="707" y="1810"/>
                  </a:lnTo>
                  <a:lnTo>
                    <a:pt x="638" y="1791"/>
                  </a:lnTo>
                  <a:lnTo>
                    <a:pt x="572" y="1766"/>
                  </a:lnTo>
                  <a:lnTo>
                    <a:pt x="507" y="1738"/>
                  </a:lnTo>
                  <a:lnTo>
                    <a:pt x="443" y="1702"/>
                  </a:lnTo>
                  <a:lnTo>
                    <a:pt x="382" y="1662"/>
                  </a:lnTo>
                  <a:lnTo>
                    <a:pt x="324" y="1616"/>
                  </a:lnTo>
                  <a:lnTo>
                    <a:pt x="269" y="1565"/>
                  </a:lnTo>
                  <a:lnTo>
                    <a:pt x="218" y="1510"/>
                  </a:lnTo>
                  <a:lnTo>
                    <a:pt x="172" y="1452"/>
                  </a:lnTo>
                  <a:lnTo>
                    <a:pt x="132" y="1391"/>
                  </a:lnTo>
                  <a:lnTo>
                    <a:pt x="96" y="1327"/>
                  </a:lnTo>
                  <a:lnTo>
                    <a:pt x="68" y="1262"/>
                  </a:lnTo>
                  <a:lnTo>
                    <a:pt x="43" y="1196"/>
                  </a:lnTo>
                  <a:lnTo>
                    <a:pt x="24" y="1127"/>
                  </a:lnTo>
                  <a:lnTo>
                    <a:pt x="11" y="1057"/>
                  </a:lnTo>
                  <a:lnTo>
                    <a:pt x="3" y="988"/>
                  </a:lnTo>
                  <a:lnTo>
                    <a:pt x="0" y="917"/>
                  </a:lnTo>
                  <a:lnTo>
                    <a:pt x="3" y="846"/>
                  </a:lnTo>
                  <a:lnTo>
                    <a:pt x="11" y="776"/>
                  </a:lnTo>
                  <a:lnTo>
                    <a:pt x="24" y="707"/>
                  </a:lnTo>
                  <a:lnTo>
                    <a:pt x="43" y="639"/>
                  </a:lnTo>
                  <a:lnTo>
                    <a:pt x="68" y="572"/>
                  </a:lnTo>
                  <a:lnTo>
                    <a:pt x="96" y="507"/>
                  </a:lnTo>
                  <a:lnTo>
                    <a:pt x="132" y="444"/>
                  </a:lnTo>
                  <a:lnTo>
                    <a:pt x="172" y="382"/>
                  </a:lnTo>
                  <a:lnTo>
                    <a:pt x="218" y="324"/>
                  </a:lnTo>
                  <a:lnTo>
                    <a:pt x="269" y="269"/>
                  </a:lnTo>
                  <a:lnTo>
                    <a:pt x="324" y="218"/>
                  </a:lnTo>
                  <a:lnTo>
                    <a:pt x="382" y="173"/>
                  </a:lnTo>
                  <a:lnTo>
                    <a:pt x="443" y="132"/>
                  </a:lnTo>
                  <a:lnTo>
                    <a:pt x="507" y="97"/>
                  </a:lnTo>
                  <a:lnTo>
                    <a:pt x="572" y="68"/>
                  </a:lnTo>
                  <a:lnTo>
                    <a:pt x="638" y="43"/>
                  </a:lnTo>
                  <a:lnTo>
                    <a:pt x="707" y="24"/>
                  </a:lnTo>
                  <a:lnTo>
                    <a:pt x="777" y="11"/>
                  </a:lnTo>
                  <a:lnTo>
                    <a:pt x="846" y="3"/>
                  </a:lnTo>
                  <a:lnTo>
                    <a:pt x="917"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50" name="Freeform 100"/>
            <p:cNvSpPr/>
            <p:nvPr/>
          </p:nvSpPr>
          <p:spPr bwMode="auto">
            <a:xfrm>
              <a:off x="9394825" y="2808288"/>
              <a:ext cx="119062" cy="47625"/>
            </a:xfrm>
            <a:custGeom>
              <a:avLst/>
              <a:gdLst>
                <a:gd name="T0" fmla="*/ 352 w 753"/>
                <a:gd name="T1" fmla="*/ 0 h 304"/>
                <a:gd name="T2" fmla="*/ 402 w 753"/>
                <a:gd name="T3" fmla="*/ 0 h 304"/>
                <a:gd name="T4" fmla="*/ 452 w 753"/>
                <a:gd name="T5" fmla="*/ 4 h 304"/>
                <a:gd name="T6" fmla="*/ 502 w 753"/>
                <a:gd name="T7" fmla="*/ 15 h 304"/>
                <a:gd name="T8" fmla="*/ 551 w 753"/>
                <a:gd name="T9" fmla="*/ 31 h 304"/>
                <a:gd name="T10" fmla="*/ 598 w 753"/>
                <a:gd name="T11" fmla="*/ 51 h 304"/>
                <a:gd name="T12" fmla="*/ 644 w 753"/>
                <a:gd name="T13" fmla="*/ 77 h 304"/>
                <a:gd name="T14" fmla="*/ 687 w 753"/>
                <a:gd name="T15" fmla="*/ 107 h 304"/>
                <a:gd name="T16" fmla="*/ 727 w 753"/>
                <a:gd name="T17" fmla="*/ 143 h 304"/>
                <a:gd name="T18" fmla="*/ 740 w 753"/>
                <a:gd name="T19" fmla="*/ 160 h 304"/>
                <a:gd name="T20" fmla="*/ 749 w 753"/>
                <a:gd name="T21" fmla="*/ 179 h 304"/>
                <a:gd name="T22" fmla="*/ 753 w 753"/>
                <a:gd name="T23" fmla="*/ 200 h 304"/>
                <a:gd name="T24" fmla="*/ 753 w 753"/>
                <a:gd name="T25" fmla="*/ 220 h 304"/>
                <a:gd name="T26" fmla="*/ 749 w 753"/>
                <a:gd name="T27" fmla="*/ 241 h 304"/>
                <a:gd name="T28" fmla="*/ 740 w 753"/>
                <a:gd name="T29" fmla="*/ 260 h 304"/>
                <a:gd name="T30" fmla="*/ 727 w 753"/>
                <a:gd name="T31" fmla="*/ 276 h 304"/>
                <a:gd name="T32" fmla="*/ 712 w 753"/>
                <a:gd name="T33" fmla="*/ 288 h 304"/>
                <a:gd name="T34" fmla="*/ 696 w 753"/>
                <a:gd name="T35" fmla="*/ 297 h 304"/>
                <a:gd name="T36" fmla="*/ 678 w 753"/>
                <a:gd name="T37" fmla="*/ 302 h 304"/>
                <a:gd name="T38" fmla="*/ 660 w 753"/>
                <a:gd name="T39" fmla="*/ 304 h 304"/>
                <a:gd name="T40" fmla="*/ 643 w 753"/>
                <a:gd name="T41" fmla="*/ 302 h 304"/>
                <a:gd name="T42" fmla="*/ 625 w 753"/>
                <a:gd name="T43" fmla="*/ 297 h 304"/>
                <a:gd name="T44" fmla="*/ 608 w 753"/>
                <a:gd name="T45" fmla="*/ 288 h 304"/>
                <a:gd name="T46" fmla="*/ 594 w 753"/>
                <a:gd name="T47" fmla="*/ 276 h 304"/>
                <a:gd name="T48" fmla="*/ 563 w 753"/>
                <a:gd name="T49" fmla="*/ 249 h 304"/>
                <a:gd name="T50" fmla="*/ 529 w 753"/>
                <a:gd name="T51" fmla="*/ 226 h 304"/>
                <a:gd name="T52" fmla="*/ 492 w 753"/>
                <a:gd name="T53" fmla="*/ 209 h 304"/>
                <a:gd name="T54" fmla="*/ 454 w 753"/>
                <a:gd name="T55" fmla="*/ 197 h 304"/>
                <a:gd name="T56" fmla="*/ 416 w 753"/>
                <a:gd name="T57" fmla="*/ 189 h 304"/>
                <a:gd name="T58" fmla="*/ 377 w 753"/>
                <a:gd name="T59" fmla="*/ 187 h 304"/>
                <a:gd name="T60" fmla="*/ 337 w 753"/>
                <a:gd name="T61" fmla="*/ 189 h 304"/>
                <a:gd name="T62" fmla="*/ 300 w 753"/>
                <a:gd name="T63" fmla="*/ 197 h 304"/>
                <a:gd name="T64" fmla="*/ 262 w 753"/>
                <a:gd name="T65" fmla="*/ 209 h 304"/>
                <a:gd name="T66" fmla="*/ 226 w 753"/>
                <a:gd name="T67" fmla="*/ 226 h 304"/>
                <a:gd name="T68" fmla="*/ 191 w 753"/>
                <a:gd name="T69" fmla="*/ 249 h 304"/>
                <a:gd name="T70" fmla="*/ 160 w 753"/>
                <a:gd name="T71" fmla="*/ 276 h 304"/>
                <a:gd name="T72" fmla="*/ 144 w 753"/>
                <a:gd name="T73" fmla="*/ 289 h 304"/>
                <a:gd name="T74" fmla="*/ 124 w 753"/>
                <a:gd name="T75" fmla="*/ 298 h 304"/>
                <a:gd name="T76" fmla="*/ 104 w 753"/>
                <a:gd name="T77" fmla="*/ 303 h 304"/>
                <a:gd name="T78" fmla="*/ 84 w 753"/>
                <a:gd name="T79" fmla="*/ 303 h 304"/>
                <a:gd name="T80" fmla="*/ 63 w 753"/>
                <a:gd name="T81" fmla="*/ 298 h 304"/>
                <a:gd name="T82" fmla="*/ 44 w 753"/>
                <a:gd name="T83" fmla="*/ 289 h 304"/>
                <a:gd name="T84" fmla="*/ 28 w 753"/>
                <a:gd name="T85" fmla="*/ 276 h 304"/>
                <a:gd name="T86" fmla="*/ 14 w 753"/>
                <a:gd name="T87" fmla="*/ 260 h 304"/>
                <a:gd name="T88" fmla="*/ 4 w 753"/>
                <a:gd name="T89" fmla="*/ 241 h 304"/>
                <a:gd name="T90" fmla="*/ 0 w 753"/>
                <a:gd name="T91" fmla="*/ 220 h 304"/>
                <a:gd name="T92" fmla="*/ 0 w 753"/>
                <a:gd name="T93" fmla="*/ 200 h 304"/>
                <a:gd name="T94" fmla="*/ 4 w 753"/>
                <a:gd name="T95" fmla="*/ 179 h 304"/>
                <a:gd name="T96" fmla="*/ 14 w 753"/>
                <a:gd name="T97" fmla="*/ 160 h 304"/>
                <a:gd name="T98" fmla="*/ 28 w 753"/>
                <a:gd name="T99" fmla="*/ 143 h 304"/>
                <a:gd name="T100" fmla="*/ 67 w 753"/>
                <a:gd name="T101" fmla="*/ 107 h 304"/>
                <a:gd name="T102" fmla="*/ 110 w 753"/>
                <a:gd name="T103" fmla="*/ 77 h 304"/>
                <a:gd name="T104" fmla="*/ 156 w 753"/>
                <a:gd name="T105" fmla="*/ 51 h 304"/>
                <a:gd name="T106" fmla="*/ 202 w 753"/>
                <a:gd name="T107" fmla="*/ 31 h 304"/>
                <a:gd name="T108" fmla="*/ 251 w 753"/>
                <a:gd name="T109" fmla="*/ 15 h 304"/>
                <a:gd name="T110" fmla="*/ 301 w 753"/>
                <a:gd name="T111" fmla="*/ 4 h 304"/>
                <a:gd name="T112" fmla="*/ 352 w 753"/>
                <a:gd name="T113" fmla="*/ 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53" h="304">
                  <a:moveTo>
                    <a:pt x="352" y="0"/>
                  </a:moveTo>
                  <a:lnTo>
                    <a:pt x="402" y="0"/>
                  </a:lnTo>
                  <a:lnTo>
                    <a:pt x="452" y="4"/>
                  </a:lnTo>
                  <a:lnTo>
                    <a:pt x="502" y="15"/>
                  </a:lnTo>
                  <a:lnTo>
                    <a:pt x="551" y="31"/>
                  </a:lnTo>
                  <a:lnTo>
                    <a:pt x="598" y="51"/>
                  </a:lnTo>
                  <a:lnTo>
                    <a:pt x="644" y="77"/>
                  </a:lnTo>
                  <a:lnTo>
                    <a:pt x="687" y="107"/>
                  </a:lnTo>
                  <a:lnTo>
                    <a:pt x="727" y="143"/>
                  </a:lnTo>
                  <a:lnTo>
                    <a:pt x="740" y="160"/>
                  </a:lnTo>
                  <a:lnTo>
                    <a:pt x="749" y="179"/>
                  </a:lnTo>
                  <a:lnTo>
                    <a:pt x="753" y="200"/>
                  </a:lnTo>
                  <a:lnTo>
                    <a:pt x="753" y="220"/>
                  </a:lnTo>
                  <a:lnTo>
                    <a:pt x="749" y="241"/>
                  </a:lnTo>
                  <a:lnTo>
                    <a:pt x="740" y="260"/>
                  </a:lnTo>
                  <a:lnTo>
                    <a:pt x="727" y="276"/>
                  </a:lnTo>
                  <a:lnTo>
                    <a:pt x="712" y="288"/>
                  </a:lnTo>
                  <a:lnTo>
                    <a:pt x="696" y="297"/>
                  </a:lnTo>
                  <a:lnTo>
                    <a:pt x="678" y="302"/>
                  </a:lnTo>
                  <a:lnTo>
                    <a:pt x="660" y="304"/>
                  </a:lnTo>
                  <a:lnTo>
                    <a:pt x="643" y="302"/>
                  </a:lnTo>
                  <a:lnTo>
                    <a:pt x="625" y="297"/>
                  </a:lnTo>
                  <a:lnTo>
                    <a:pt x="608" y="288"/>
                  </a:lnTo>
                  <a:lnTo>
                    <a:pt x="594" y="276"/>
                  </a:lnTo>
                  <a:lnTo>
                    <a:pt x="563" y="249"/>
                  </a:lnTo>
                  <a:lnTo>
                    <a:pt x="529" y="226"/>
                  </a:lnTo>
                  <a:lnTo>
                    <a:pt x="492" y="209"/>
                  </a:lnTo>
                  <a:lnTo>
                    <a:pt x="454" y="197"/>
                  </a:lnTo>
                  <a:lnTo>
                    <a:pt x="416" y="189"/>
                  </a:lnTo>
                  <a:lnTo>
                    <a:pt x="377" y="187"/>
                  </a:lnTo>
                  <a:lnTo>
                    <a:pt x="337" y="189"/>
                  </a:lnTo>
                  <a:lnTo>
                    <a:pt x="300" y="197"/>
                  </a:lnTo>
                  <a:lnTo>
                    <a:pt x="262" y="209"/>
                  </a:lnTo>
                  <a:lnTo>
                    <a:pt x="226" y="226"/>
                  </a:lnTo>
                  <a:lnTo>
                    <a:pt x="191" y="249"/>
                  </a:lnTo>
                  <a:lnTo>
                    <a:pt x="160" y="276"/>
                  </a:lnTo>
                  <a:lnTo>
                    <a:pt x="144" y="289"/>
                  </a:lnTo>
                  <a:lnTo>
                    <a:pt x="124" y="298"/>
                  </a:lnTo>
                  <a:lnTo>
                    <a:pt x="104" y="303"/>
                  </a:lnTo>
                  <a:lnTo>
                    <a:pt x="84" y="303"/>
                  </a:lnTo>
                  <a:lnTo>
                    <a:pt x="63" y="298"/>
                  </a:lnTo>
                  <a:lnTo>
                    <a:pt x="44" y="289"/>
                  </a:lnTo>
                  <a:lnTo>
                    <a:pt x="28" y="276"/>
                  </a:lnTo>
                  <a:lnTo>
                    <a:pt x="14" y="260"/>
                  </a:lnTo>
                  <a:lnTo>
                    <a:pt x="4" y="241"/>
                  </a:lnTo>
                  <a:lnTo>
                    <a:pt x="0" y="220"/>
                  </a:lnTo>
                  <a:lnTo>
                    <a:pt x="0" y="200"/>
                  </a:lnTo>
                  <a:lnTo>
                    <a:pt x="4" y="179"/>
                  </a:lnTo>
                  <a:lnTo>
                    <a:pt x="14" y="160"/>
                  </a:lnTo>
                  <a:lnTo>
                    <a:pt x="28" y="143"/>
                  </a:lnTo>
                  <a:lnTo>
                    <a:pt x="67" y="107"/>
                  </a:lnTo>
                  <a:lnTo>
                    <a:pt x="110" y="77"/>
                  </a:lnTo>
                  <a:lnTo>
                    <a:pt x="156" y="51"/>
                  </a:lnTo>
                  <a:lnTo>
                    <a:pt x="202" y="31"/>
                  </a:lnTo>
                  <a:lnTo>
                    <a:pt x="251" y="15"/>
                  </a:lnTo>
                  <a:lnTo>
                    <a:pt x="301" y="4"/>
                  </a:lnTo>
                  <a:lnTo>
                    <a:pt x="352" y="0"/>
                  </a:lnTo>
                  <a:close/>
                </a:path>
              </a:pathLst>
            </a:custGeom>
            <a:grpFill/>
            <a:ln w="0">
              <a:noFill/>
              <a:prstDash val="solid"/>
              <a:round/>
            </a:ln>
          </p:spPr>
          <p:txBody>
            <a:bodyPr vert="horz" wrap="square" lIns="91440" tIns="45720" rIns="91440" bIns="45720" numCol="1" anchor="t" anchorCtr="0" compatLnSpc="1"/>
            <a:lstStyle/>
            <a:p>
              <a:endParaRPr lang="en-US" dirty="0">
                <a:cs typeface="+mn-ea"/>
                <a:sym typeface="+mn-lt"/>
              </a:endParaRPr>
            </a:p>
          </p:txBody>
        </p:sp>
      </p:grpSp>
      <p:sp>
        <p:nvSpPr>
          <p:cNvPr id="51" name="Freeform 164"/>
          <p:cNvSpPr>
            <a:spLocks noEditPoints="1"/>
          </p:cNvSpPr>
          <p:nvPr/>
        </p:nvSpPr>
        <p:spPr bwMode="auto">
          <a:xfrm>
            <a:off x="4331828" y="1792898"/>
            <a:ext cx="713706" cy="635492"/>
          </a:xfrm>
          <a:custGeom>
            <a:avLst/>
            <a:gdLst>
              <a:gd name="T0" fmla="*/ 171 w 3653"/>
              <a:gd name="T1" fmla="*/ 2242 h 3248"/>
              <a:gd name="T2" fmla="*/ 171 w 3653"/>
              <a:gd name="T3" fmla="*/ 2273 h 3248"/>
              <a:gd name="T4" fmla="*/ 1756 w 3653"/>
              <a:gd name="T5" fmla="*/ 3070 h 3248"/>
              <a:gd name="T6" fmla="*/ 1897 w 3653"/>
              <a:gd name="T7" fmla="*/ 3070 h 3248"/>
              <a:gd name="T8" fmla="*/ 3481 w 3653"/>
              <a:gd name="T9" fmla="*/ 2273 h 3248"/>
              <a:gd name="T10" fmla="*/ 3481 w 3653"/>
              <a:gd name="T11" fmla="*/ 2242 h 3248"/>
              <a:gd name="T12" fmla="*/ 2005 w 3653"/>
              <a:gd name="T13" fmla="*/ 2572 h 3248"/>
              <a:gd name="T14" fmla="*/ 1827 w 3653"/>
              <a:gd name="T15" fmla="*/ 2614 h 3248"/>
              <a:gd name="T16" fmla="*/ 1647 w 3653"/>
              <a:gd name="T17" fmla="*/ 2572 h 3248"/>
              <a:gd name="T18" fmla="*/ 1962 w 3653"/>
              <a:gd name="T19" fmla="*/ 1956 h 3248"/>
              <a:gd name="T20" fmla="*/ 1780 w 3653"/>
              <a:gd name="T21" fmla="*/ 1977 h 3248"/>
              <a:gd name="T22" fmla="*/ 571 w 3653"/>
              <a:gd name="T23" fmla="*/ 1401 h 3248"/>
              <a:gd name="T24" fmla="*/ 169 w 3653"/>
              <a:gd name="T25" fmla="*/ 1617 h 3248"/>
              <a:gd name="T26" fmla="*/ 177 w 3653"/>
              <a:gd name="T27" fmla="*/ 1648 h 3248"/>
              <a:gd name="T28" fmla="*/ 1791 w 3653"/>
              <a:gd name="T29" fmla="*/ 2444 h 3248"/>
              <a:gd name="T30" fmla="*/ 1931 w 3653"/>
              <a:gd name="T31" fmla="*/ 2421 h 3248"/>
              <a:gd name="T32" fmla="*/ 3485 w 3653"/>
              <a:gd name="T33" fmla="*/ 1631 h 3248"/>
              <a:gd name="T34" fmla="*/ 3476 w 3653"/>
              <a:gd name="T35" fmla="*/ 1600 h 3248"/>
              <a:gd name="T36" fmla="*/ 1791 w 3653"/>
              <a:gd name="T37" fmla="*/ 171 h 3248"/>
              <a:gd name="T38" fmla="*/ 177 w 3653"/>
              <a:gd name="T39" fmla="*/ 966 h 3248"/>
              <a:gd name="T40" fmla="*/ 169 w 3653"/>
              <a:gd name="T41" fmla="*/ 997 h 3248"/>
              <a:gd name="T42" fmla="*/ 1722 w 3653"/>
              <a:gd name="T43" fmla="*/ 1788 h 3248"/>
              <a:gd name="T44" fmla="*/ 1862 w 3653"/>
              <a:gd name="T45" fmla="*/ 1810 h 3248"/>
              <a:gd name="T46" fmla="*/ 3476 w 3653"/>
              <a:gd name="T47" fmla="*/ 1014 h 3248"/>
              <a:gd name="T48" fmla="*/ 3485 w 3653"/>
              <a:gd name="T49" fmla="*/ 983 h 3248"/>
              <a:gd name="T50" fmla="*/ 1930 w 3653"/>
              <a:gd name="T51" fmla="*/ 192 h 3248"/>
              <a:gd name="T52" fmla="*/ 1827 w 3653"/>
              <a:gd name="T53" fmla="*/ 0 h 3248"/>
              <a:gd name="T54" fmla="*/ 2005 w 3653"/>
              <a:gd name="T55" fmla="*/ 42 h 3248"/>
              <a:gd name="T56" fmla="*/ 3613 w 3653"/>
              <a:gd name="T57" fmla="*/ 870 h 3248"/>
              <a:gd name="T58" fmla="*/ 3653 w 3653"/>
              <a:gd name="T59" fmla="*/ 990 h 3248"/>
              <a:gd name="T60" fmla="*/ 3615 w 3653"/>
              <a:gd name="T61" fmla="*/ 1109 h 3248"/>
              <a:gd name="T62" fmla="*/ 3541 w 3653"/>
              <a:gd name="T63" fmla="*/ 1171 h 3248"/>
              <a:gd name="T64" fmla="*/ 3593 w 3653"/>
              <a:gd name="T65" fmla="*/ 1481 h 3248"/>
              <a:gd name="T66" fmla="*/ 3650 w 3653"/>
              <a:gd name="T67" fmla="*/ 1591 h 3248"/>
              <a:gd name="T68" fmla="*/ 3630 w 3653"/>
              <a:gd name="T69" fmla="*/ 1717 h 3248"/>
              <a:gd name="T70" fmla="*/ 3541 w 3653"/>
              <a:gd name="T71" fmla="*/ 1805 h 3248"/>
              <a:gd name="T72" fmla="*/ 3593 w 3653"/>
              <a:gd name="T73" fmla="*/ 2114 h 3248"/>
              <a:gd name="T74" fmla="*/ 3650 w 3653"/>
              <a:gd name="T75" fmla="*/ 2225 h 3248"/>
              <a:gd name="T76" fmla="*/ 3630 w 3653"/>
              <a:gd name="T77" fmla="*/ 2350 h 3248"/>
              <a:gd name="T78" fmla="*/ 3541 w 3653"/>
              <a:gd name="T79" fmla="*/ 2439 h 3248"/>
              <a:gd name="T80" fmla="*/ 1872 w 3653"/>
              <a:gd name="T81" fmla="*/ 3245 h 3248"/>
              <a:gd name="T82" fmla="*/ 1690 w 3653"/>
              <a:gd name="T83" fmla="*/ 3224 h 3248"/>
              <a:gd name="T84" fmla="*/ 60 w 3653"/>
              <a:gd name="T85" fmla="*/ 2401 h 3248"/>
              <a:gd name="T86" fmla="*/ 2 w 3653"/>
              <a:gd name="T87" fmla="*/ 2290 h 3248"/>
              <a:gd name="T88" fmla="*/ 22 w 3653"/>
              <a:gd name="T89" fmla="*/ 2164 h 3248"/>
              <a:gd name="T90" fmla="*/ 112 w 3653"/>
              <a:gd name="T91" fmla="*/ 2077 h 3248"/>
              <a:gd name="T92" fmla="*/ 60 w 3653"/>
              <a:gd name="T93" fmla="*/ 1768 h 3248"/>
              <a:gd name="T94" fmla="*/ 2 w 3653"/>
              <a:gd name="T95" fmla="*/ 1657 h 3248"/>
              <a:gd name="T96" fmla="*/ 22 w 3653"/>
              <a:gd name="T97" fmla="*/ 1532 h 3248"/>
              <a:gd name="T98" fmla="*/ 112 w 3653"/>
              <a:gd name="T99" fmla="*/ 1443 h 3248"/>
              <a:gd name="T100" fmla="*/ 60 w 3653"/>
              <a:gd name="T101" fmla="*/ 1134 h 3248"/>
              <a:gd name="T102" fmla="*/ 2 w 3653"/>
              <a:gd name="T103" fmla="*/ 1023 h 3248"/>
              <a:gd name="T104" fmla="*/ 22 w 3653"/>
              <a:gd name="T105" fmla="*/ 898 h 3248"/>
              <a:gd name="T106" fmla="*/ 112 w 3653"/>
              <a:gd name="T107" fmla="*/ 809 h 3248"/>
              <a:gd name="T108" fmla="*/ 1780 w 3653"/>
              <a:gd name="T109" fmla="*/ 2 h 3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53" h="3248">
                <a:moveTo>
                  <a:pt x="571" y="2035"/>
                </a:moveTo>
                <a:lnTo>
                  <a:pt x="187" y="2226"/>
                </a:lnTo>
                <a:lnTo>
                  <a:pt x="177" y="2234"/>
                </a:lnTo>
                <a:lnTo>
                  <a:pt x="171" y="2242"/>
                </a:lnTo>
                <a:lnTo>
                  <a:pt x="169" y="2251"/>
                </a:lnTo>
                <a:lnTo>
                  <a:pt x="167" y="2257"/>
                </a:lnTo>
                <a:lnTo>
                  <a:pt x="169" y="2265"/>
                </a:lnTo>
                <a:lnTo>
                  <a:pt x="171" y="2273"/>
                </a:lnTo>
                <a:lnTo>
                  <a:pt x="177" y="2282"/>
                </a:lnTo>
                <a:lnTo>
                  <a:pt x="187" y="2288"/>
                </a:lnTo>
                <a:lnTo>
                  <a:pt x="1722" y="3055"/>
                </a:lnTo>
                <a:lnTo>
                  <a:pt x="1756" y="3070"/>
                </a:lnTo>
                <a:lnTo>
                  <a:pt x="1791" y="3077"/>
                </a:lnTo>
                <a:lnTo>
                  <a:pt x="1827" y="3080"/>
                </a:lnTo>
                <a:lnTo>
                  <a:pt x="1862" y="3077"/>
                </a:lnTo>
                <a:lnTo>
                  <a:pt x="1897" y="3070"/>
                </a:lnTo>
                <a:lnTo>
                  <a:pt x="1931" y="3055"/>
                </a:lnTo>
                <a:lnTo>
                  <a:pt x="3466" y="2288"/>
                </a:lnTo>
                <a:lnTo>
                  <a:pt x="3476" y="2282"/>
                </a:lnTo>
                <a:lnTo>
                  <a:pt x="3481" y="2273"/>
                </a:lnTo>
                <a:lnTo>
                  <a:pt x="3485" y="2265"/>
                </a:lnTo>
                <a:lnTo>
                  <a:pt x="3485" y="2257"/>
                </a:lnTo>
                <a:lnTo>
                  <a:pt x="3485" y="2251"/>
                </a:lnTo>
                <a:lnTo>
                  <a:pt x="3481" y="2242"/>
                </a:lnTo>
                <a:lnTo>
                  <a:pt x="3476" y="2234"/>
                </a:lnTo>
                <a:lnTo>
                  <a:pt x="3466" y="2226"/>
                </a:lnTo>
                <a:lnTo>
                  <a:pt x="3081" y="2035"/>
                </a:lnTo>
                <a:lnTo>
                  <a:pt x="2005" y="2572"/>
                </a:lnTo>
                <a:lnTo>
                  <a:pt x="1962" y="2590"/>
                </a:lnTo>
                <a:lnTo>
                  <a:pt x="1918" y="2603"/>
                </a:lnTo>
                <a:lnTo>
                  <a:pt x="1872" y="2611"/>
                </a:lnTo>
                <a:lnTo>
                  <a:pt x="1827" y="2614"/>
                </a:lnTo>
                <a:lnTo>
                  <a:pt x="1780" y="2611"/>
                </a:lnTo>
                <a:lnTo>
                  <a:pt x="1735" y="2603"/>
                </a:lnTo>
                <a:lnTo>
                  <a:pt x="1690" y="2590"/>
                </a:lnTo>
                <a:lnTo>
                  <a:pt x="1647" y="2572"/>
                </a:lnTo>
                <a:lnTo>
                  <a:pt x="571" y="2035"/>
                </a:lnTo>
                <a:close/>
                <a:moveTo>
                  <a:pt x="3081" y="1401"/>
                </a:moveTo>
                <a:lnTo>
                  <a:pt x="2005" y="1938"/>
                </a:lnTo>
                <a:lnTo>
                  <a:pt x="1962" y="1956"/>
                </a:lnTo>
                <a:lnTo>
                  <a:pt x="1918" y="1969"/>
                </a:lnTo>
                <a:lnTo>
                  <a:pt x="1872" y="1977"/>
                </a:lnTo>
                <a:lnTo>
                  <a:pt x="1827" y="1980"/>
                </a:lnTo>
                <a:lnTo>
                  <a:pt x="1780" y="1977"/>
                </a:lnTo>
                <a:lnTo>
                  <a:pt x="1735" y="1969"/>
                </a:lnTo>
                <a:lnTo>
                  <a:pt x="1690" y="1956"/>
                </a:lnTo>
                <a:lnTo>
                  <a:pt x="1647" y="1938"/>
                </a:lnTo>
                <a:lnTo>
                  <a:pt x="571" y="1401"/>
                </a:lnTo>
                <a:lnTo>
                  <a:pt x="187" y="1593"/>
                </a:lnTo>
                <a:lnTo>
                  <a:pt x="177" y="1600"/>
                </a:lnTo>
                <a:lnTo>
                  <a:pt x="171" y="1608"/>
                </a:lnTo>
                <a:lnTo>
                  <a:pt x="169" y="1617"/>
                </a:lnTo>
                <a:lnTo>
                  <a:pt x="167" y="1624"/>
                </a:lnTo>
                <a:lnTo>
                  <a:pt x="169" y="1631"/>
                </a:lnTo>
                <a:lnTo>
                  <a:pt x="171" y="1639"/>
                </a:lnTo>
                <a:lnTo>
                  <a:pt x="177" y="1648"/>
                </a:lnTo>
                <a:lnTo>
                  <a:pt x="187" y="1655"/>
                </a:lnTo>
                <a:lnTo>
                  <a:pt x="1722" y="2421"/>
                </a:lnTo>
                <a:lnTo>
                  <a:pt x="1756" y="2436"/>
                </a:lnTo>
                <a:lnTo>
                  <a:pt x="1791" y="2444"/>
                </a:lnTo>
                <a:lnTo>
                  <a:pt x="1827" y="2446"/>
                </a:lnTo>
                <a:lnTo>
                  <a:pt x="1862" y="2444"/>
                </a:lnTo>
                <a:lnTo>
                  <a:pt x="1897" y="2436"/>
                </a:lnTo>
                <a:lnTo>
                  <a:pt x="1931" y="2421"/>
                </a:lnTo>
                <a:lnTo>
                  <a:pt x="3466" y="1655"/>
                </a:lnTo>
                <a:lnTo>
                  <a:pt x="3476" y="1648"/>
                </a:lnTo>
                <a:lnTo>
                  <a:pt x="3481" y="1639"/>
                </a:lnTo>
                <a:lnTo>
                  <a:pt x="3485" y="1631"/>
                </a:lnTo>
                <a:lnTo>
                  <a:pt x="3485" y="1624"/>
                </a:lnTo>
                <a:lnTo>
                  <a:pt x="3485" y="1617"/>
                </a:lnTo>
                <a:lnTo>
                  <a:pt x="3481" y="1608"/>
                </a:lnTo>
                <a:lnTo>
                  <a:pt x="3476" y="1600"/>
                </a:lnTo>
                <a:lnTo>
                  <a:pt x="3466" y="1593"/>
                </a:lnTo>
                <a:lnTo>
                  <a:pt x="3081" y="1401"/>
                </a:lnTo>
                <a:close/>
                <a:moveTo>
                  <a:pt x="1827" y="168"/>
                </a:moveTo>
                <a:lnTo>
                  <a:pt x="1791" y="171"/>
                </a:lnTo>
                <a:lnTo>
                  <a:pt x="1756" y="179"/>
                </a:lnTo>
                <a:lnTo>
                  <a:pt x="1722" y="192"/>
                </a:lnTo>
                <a:lnTo>
                  <a:pt x="187" y="959"/>
                </a:lnTo>
                <a:lnTo>
                  <a:pt x="177" y="966"/>
                </a:lnTo>
                <a:lnTo>
                  <a:pt x="171" y="974"/>
                </a:lnTo>
                <a:lnTo>
                  <a:pt x="169" y="983"/>
                </a:lnTo>
                <a:lnTo>
                  <a:pt x="167" y="990"/>
                </a:lnTo>
                <a:lnTo>
                  <a:pt x="169" y="997"/>
                </a:lnTo>
                <a:lnTo>
                  <a:pt x="171" y="1005"/>
                </a:lnTo>
                <a:lnTo>
                  <a:pt x="177" y="1014"/>
                </a:lnTo>
                <a:lnTo>
                  <a:pt x="187" y="1021"/>
                </a:lnTo>
                <a:lnTo>
                  <a:pt x="1722" y="1788"/>
                </a:lnTo>
                <a:lnTo>
                  <a:pt x="1756" y="1802"/>
                </a:lnTo>
                <a:lnTo>
                  <a:pt x="1791" y="1810"/>
                </a:lnTo>
                <a:lnTo>
                  <a:pt x="1827" y="1812"/>
                </a:lnTo>
                <a:lnTo>
                  <a:pt x="1862" y="1810"/>
                </a:lnTo>
                <a:lnTo>
                  <a:pt x="1897" y="1802"/>
                </a:lnTo>
                <a:lnTo>
                  <a:pt x="1931" y="1788"/>
                </a:lnTo>
                <a:lnTo>
                  <a:pt x="3466" y="1021"/>
                </a:lnTo>
                <a:lnTo>
                  <a:pt x="3476" y="1014"/>
                </a:lnTo>
                <a:lnTo>
                  <a:pt x="3481" y="1005"/>
                </a:lnTo>
                <a:lnTo>
                  <a:pt x="3485" y="997"/>
                </a:lnTo>
                <a:lnTo>
                  <a:pt x="3485" y="990"/>
                </a:lnTo>
                <a:lnTo>
                  <a:pt x="3485" y="983"/>
                </a:lnTo>
                <a:lnTo>
                  <a:pt x="3481" y="974"/>
                </a:lnTo>
                <a:lnTo>
                  <a:pt x="3476" y="966"/>
                </a:lnTo>
                <a:lnTo>
                  <a:pt x="3466" y="959"/>
                </a:lnTo>
                <a:lnTo>
                  <a:pt x="1930" y="192"/>
                </a:lnTo>
                <a:lnTo>
                  <a:pt x="1897" y="179"/>
                </a:lnTo>
                <a:lnTo>
                  <a:pt x="1862" y="171"/>
                </a:lnTo>
                <a:lnTo>
                  <a:pt x="1827" y="168"/>
                </a:lnTo>
                <a:close/>
                <a:moveTo>
                  <a:pt x="1827" y="0"/>
                </a:moveTo>
                <a:lnTo>
                  <a:pt x="1872" y="2"/>
                </a:lnTo>
                <a:lnTo>
                  <a:pt x="1918" y="10"/>
                </a:lnTo>
                <a:lnTo>
                  <a:pt x="1962" y="23"/>
                </a:lnTo>
                <a:lnTo>
                  <a:pt x="2005" y="42"/>
                </a:lnTo>
                <a:lnTo>
                  <a:pt x="3541" y="809"/>
                </a:lnTo>
                <a:lnTo>
                  <a:pt x="3569" y="826"/>
                </a:lnTo>
                <a:lnTo>
                  <a:pt x="3593" y="847"/>
                </a:lnTo>
                <a:lnTo>
                  <a:pt x="3613" y="870"/>
                </a:lnTo>
                <a:lnTo>
                  <a:pt x="3630" y="898"/>
                </a:lnTo>
                <a:lnTo>
                  <a:pt x="3642" y="927"/>
                </a:lnTo>
                <a:lnTo>
                  <a:pt x="3650" y="958"/>
                </a:lnTo>
                <a:lnTo>
                  <a:pt x="3653" y="990"/>
                </a:lnTo>
                <a:lnTo>
                  <a:pt x="3650" y="1023"/>
                </a:lnTo>
                <a:lnTo>
                  <a:pt x="3642" y="1054"/>
                </a:lnTo>
                <a:lnTo>
                  <a:pt x="3630" y="1083"/>
                </a:lnTo>
                <a:lnTo>
                  <a:pt x="3615" y="1109"/>
                </a:lnTo>
                <a:lnTo>
                  <a:pt x="3593" y="1134"/>
                </a:lnTo>
                <a:lnTo>
                  <a:pt x="3569" y="1154"/>
                </a:lnTo>
                <a:lnTo>
                  <a:pt x="3541" y="1171"/>
                </a:lnTo>
                <a:lnTo>
                  <a:pt x="3541" y="1171"/>
                </a:lnTo>
                <a:lnTo>
                  <a:pt x="3268" y="1307"/>
                </a:lnTo>
                <a:lnTo>
                  <a:pt x="3541" y="1443"/>
                </a:lnTo>
                <a:lnTo>
                  <a:pt x="3569" y="1460"/>
                </a:lnTo>
                <a:lnTo>
                  <a:pt x="3593" y="1481"/>
                </a:lnTo>
                <a:lnTo>
                  <a:pt x="3613" y="1504"/>
                </a:lnTo>
                <a:lnTo>
                  <a:pt x="3630" y="1532"/>
                </a:lnTo>
                <a:lnTo>
                  <a:pt x="3642" y="1560"/>
                </a:lnTo>
                <a:lnTo>
                  <a:pt x="3650" y="1591"/>
                </a:lnTo>
                <a:lnTo>
                  <a:pt x="3653" y="1624"/>
                </a:lnTo>
                <a:lnTo>
                  <a:pt x="3650" y="1657"/>
                </a:lnTo>
                <a:lnTo>
                  <a:pt x="3642" y="1688"/>
                </a:lnTo>
                <a:lnTo>
                  <a:pt x="3630" y="1717"/>
                </a:lnTo>
                <a:lnTo>
                  <a:pt x="3613" y="1743"/>
                </a:lnTo>
                <a:lnTo>
                  <a:pt x="3593" y="1768"/>
                </a:lnTo>
                <a:lnTo>
                  <a:pt x="3569" y="1788"/>
                </a:lnTo>
                <a:lnTo>
                  <a:pt x="3541" y="1805"/>
                </a:lnTo>
                <a:lnTo>
                  <a:pt x="3268" y="1940"/>
                </a:lnTo>
                <a:lnTo>
                  <a:pt x="3541" y="2077"/>
                </a:lnTo>
                <a:lnTo>
                  <a:pt x="3569" y="2093"/>
                </a:lnTo>
                <a:lnTo>
                  <a:pt x="3593" y="2114"/>
                </a:lnTo>
                <a:lnTo>
                  <a:pt x="3613" y="2138"/>
                </a:lnTo>
                <a:lnTo>
                  <a:pt x="3630" y="2164"/>
                </a:lnTo>
                <a:lnTo>
                  <a:pt x="3642" y="2194"/>
                </a:lnTo>
                <a:lnTo>
                  <a:pt x="3650" y="2225"/>
                </a:lnTo>
                <a:lnTo>
                  <a:pt x="3653" y="2257"/>
                </a:lnTo>
                <a:lnTo>
                  <a:pt x="3650" y="2290"/>
                </a:lnTo>
                <a:lnTo>
                  <a:pt x="3642" y="2322"/>
                </a:lnTo>
                <a:lnTo>
                  <a:pt x="3630" y="2350"/>
                </a:lnTo>
                <a:lnTo>
                  <a:pt x="3615" y="2377"/>
                </a:lnTo>
                <a:lnTo>
                  <a:pt x="3593" y="2401"/>
                </a:lnTo>
                <a:lnTo>
                  <a:pt x="3569" y="2421"/>
                </a:lnTo>
                <a:lnTo>
                  <a:pt x="3541" y="2439"/>
                </a:lnTo>
                <a:lnTo>
                  <a:pt x="2005" y="3206"/>
                </a:lnTo>
                <a:lnTo>
                  <a:pt x="1962" y="3224"/>
                </a:lnTo>
                <a:lnTo>
                  <a:pt x="1918" y="3237"/>
                </a:lnTo>
                <a:lnTo>
                  <a:pt x="1872" y="3245"/>
                </a:lnTo>
                <a:lnTo>
                  <a:pt x="1827" y="3248"/>
                </a:lnTo>
                <a:lnTo>
                  <a:pt x="1780" y="3245"/>
                </a:lnTo>
                <a:lnTo>
                  <a:pt x="1735" y="3237"/>
                </a:lnTo>
                <a:lnTo>
                  <a:pt x="1690" y="3224"/>
                </a:lnTo>
                <a:lnTo>
                  <a:pt x="1647" y="3206"/>
                </a:lnTo>
                <a:lnTo>
                  <a:pt x="112" y="2439"/>
                </a:lnTo>
                <a:lnTo>
                  <a:pt x="84" y="2421"/>
                </a:lnTo>
                <a:lnTo>
                  <a:pt x="60" y="2401"/>
                </a:lnTo>
                <a:lnTo>
                  <a:pt x="39" y="2377"/>
                </a:lnTo>
                <a:lnTo>
                  <a:pt x="22" y="2350"/>
                </a:lnTo>
                <a:lnTo>
                  <a:pt x="10" y="2322"/>
                </a:lnTo>
                <a:lnTo>
                  <a:pt x="2" y="2290"/>
                </a:lnTo>
                <a:lnTo>
                  <a:pt x="0" y="2257"/>
                </a:lnTo>
                <a:lnTo>
                  <a:pt x="2" y="2225"/>
                </a:lnTo>
                <a:lnTo>
                  <a:pt x="10" y="2194"/>
                </a:lnTo>
                <a:lnTo>
                  <a:pt x="22" y="2164"/>
                </a:lnTo>
                <a:lnTo>
                  <a:pt x="39" y="2138"/>
                </a:lnTo>
                <a:lnTo>
                  <a:pt x="60" y="2114"/>
                </a:lnTo>
                <a:lnTo>
                  <a:pt x="84" y="2093"/>
                </a:lnTo>
                <a:lnTo>
                  <a:pt x="112" y="2077"/>
                </a:lnTo>
                <a:lnTo>
                  <a:pt x="384" y="1940"/>
                </a:lnTo>
                <a:lnTo>
                  <a:pt x="112" y="1805"/>
                </a:lnTo>
                <a:lnTo>
                  <a:pt x="84" y="1788"/>
                </a:lnTo>
                <a:lnTo>
                  <a:pt x="60" y="1768"/>
                </a:lnTo>
                <a:lnTo>
                  <a:pt x="39" y="1743"/>
                </a:lnTo>
                <a:lnTo>
                  <a:pt x="22" y="1717"/>
                </a:lnTo>
                <a:lnTo>
                  <a:pt x="10" y="1688"/>
                </a:lnTo>
                <a:lnTo>
                  <a:pt x="2" y="1657"/>
                </a:lnTo>
                <a:lnTo>
                  <a:pt x="0" y="1624"/>
                </a:lnTo>
                <a:lnTo>
                  <a:pt x="2" y="1591"/>
                </a:lnTo>
                <a:lnTo>
                  <a:pt x="10" y="1560"/>
                </a:lnTo>
                <a:lnTo>
                  <a:pt x="22" y="1532"/>
                </a:lnTo>
                <a:lnTo>
                  <a:pt x="39" y="1504"/>
                </a:lnTo>
                <a:lnTo>
                  <a:pt x="60" y="1481"/>
                </a:lnTo>
                <a:lnTo>
                  <a:pt x="84" y="1460"/>
                </a:lnTo>
                <a:lnTo>
                  <a:pt x="112" y="1443"/>
                </a:lnTo>
                <a:lnTo>
                  <a:pt x="384" y="1307"/>
                </a:lnTo>
                <a:lnTo>
                  <a:pt x="112" y="1171"/>
                </a:lnTo>
                <a:lnTo>
                  <a:pt x="84" y="1154"/>
                </a:lnTo>
                <a:lnTo>
                  <a:pt x="60" y="1134"/>
                </a:lnTo>
                <a:lnTo>
                  <a:pt x="39" y="1109"/>
                </a:lnTo>
                <a:lnTo>
                  <a:pt x="22" y="1083"/>
                </a:lnTo>
                <a:lnTo>
                  <a:pt x="10" y="1054"/>
                </a:lnTo>
                <a:lnTo>
                  <a:pt x="2" y="1023"/>
                </a:lnTo>
                <a:lnTo>
                  <a:pt x="0" y="990"/>
                </a:lnTo>
                <a:lnTo>
                  <a:pt x="2" y="958"/>
                </a:lnTo>
                <a:lnTo>
                  <a:pt x="10" y="927"/>
                </a:lnTo>
                <a:lnTo>
                  <a:pt x="22" y="898"/>
                </a:lnTo>
                <a:lnTo>
                  <a:pt x="39" y="870"/>
                </a:lnTo>
                <a:lnTo>
                  <a:pt x="60" y="847"/>
                </a:lnTo>
                <a:lnTo>
                  <a:pt x="84" y="826"/>
                </a:lnTo>
                <a:lnTo>
                  <a:pt x="112" y="809"/>
                </a:lnTo>
                <a:lnTo>
                  <a:pt x="1647" y="42"/>
                </a:lnTo>
                <a:lnTo>
                  <a:pt x="1690" y="23"/>
                </a:lnTo>
                <a:lnTo>
                  <a:pt x="1735" y="10"/>
                </a:lnTo>
                <a:lnTo>
                  <a:pt x="1780" y="2"/>
                </a:lnTo>
                <a:lnTo>
                  <a:pt x="1827" y="0"/>
                </a:lnTo>
                <a:close/>
              </a:path>
            </a:pathLst>
          </a:custGeom>
          <a:solidFill>
            <a:schemeClr val="tx2">
              <a:lumMod val="75000"/>
            </a:schemeClr>
          </a:solidFill>
          <a:ln w="0">
            <a:noFill/>
            <a:prstDash val="solid"/>
            <a:round/>
          </a:ln>
        </p:spPr>
        <p:txBody>
          <a:bodyPr vert="horz" wrap="square" lIns="91440" tIns="45720" rIns="91440" bIns="45720" numCol="1" anchor="t" anchorCtr="0" compatLnSpc="1"/>
          <a:lstStyle/>
          <a:p>
            <a:endParaRPr lang="en-US" dirty="0">
              <a:cs typeface="+mn-ea"/>
              <a:sym typeface="+mn-lt"/>
            </a:endParaRPr>
          </a:p>
        </p:txBody>
      </p:sp>
      <p:sp>
        <p:nvSpPr>
          <p:cNvPr id="52" name="Rectangle 60"/>
          <p:cNvSpPr/>
          <p:nvPr/>
        </p:nvSpPr>
        <p:spPr>
          <a:xfrm>
            <a:off x="6543285" y="3684273"/>
            <a:ext cx="1931080" cy="45719"/>
          </a:xfrm>
          <a:prstGeom prst="rect">
            <a:avLst/>
          </a:prstGeom>
          <a:solidFill>
            <a:srgbClr val="FF94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53" name="Rectangle 61"/>
          <p:cNvSpPr/>
          <p:nvPr/>
        </p:nvSpPr>
        <p:spPr>
          <a:xfrm>
            <a:off x="3723141" y="2683912"/>
            <a:ext cx="1931080"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54" name="Rectangle 62"/>
          <p:cNvSpPr/>
          <p:nvPr/>
        </p:nvSpPr>
        <p:spPr>
          <a:xfrm>
            <a:off x="9363428" y="2683912"/>
            <a:ext cx="1931080"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55" name="Inhaltsplatzhalter 4"/>
          <p:cNvSpPr txBox="1"/>
          <p:nvPr/>
        </p:nvSpPr>
        <p:spPr>
          <a:xfrm>
            <a:off x="6501547" y="3895361"/>
            <a:ext cx="2014555" cy="1538605"/>
          </a:xfrm>
          <a:prstGeom prst="rect">
            <a:avLst/>
          </a:prstGeom>
        </p:spPr>
        <p:txBody>
          <a:bodyPr wrap="square" lIns="0" tIns="0" rIns="0" bIns="0" anchor="t">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spcAft>
                <a:spcPts val="1200"/>
              </a:spcAft>
              <a:buNone/>
            </a:pPr>
            <a:r>
              <a:rPr lang="zh-CN" altLang="en-US" sz="2000" b="1" dirty="0">
                <a:solidFill>
                  <a:srgbClr val="FF9409"/>
                </a:solidFill>
                <a:latin typeface="+mn-lt"/>
                <a:cs typeface="+mn-ea"/>
                <a:sym typeface="+mn-lt"/>
              </a:rPr>
              <a:t>实验仪器的使用及</a:t>
            </a:r>
            <a:endParaRPr lang="zh-CN" altLang="en-US" sz="2000" b="1" dirty="0">
              <a:solidFill>
                <a:srgbClr val="FF9409"/>
              </a:solidFill>
              <a:latin typeface="+mn-lt"/>
              <a:cs typeface="+mn-ea"/>
              <a:sym typeface="+mn-lt"/>
            </a:endParaRPr>
          </a:p>
          <a:p>
            <a:pPr marL="0" lvl="0" indent="0" algn="ctr">
              <a:lnSpc>
                <a:spcPct val="150000"/>
              </a:lnSpc>
              <a:spcAft>
                <a:spcPts val="1200"/>
              </a:spcAft>
              <a:buNone/>
            </a:pPr>
            <a:r>
              <a:rPr lang="zh-CN" altLang="en-US" sz="2000" b="1" dirty="0">
                <a:solidFill>
                  <a:srgbClr val="FF9409"/>
                </a:solidFill>
                <a:latin typeface="+mn-lt"/>
                <a:cs typeface="+mn-ea"/>
                <a:sym typeface="+mn-lt"/>
              </a:rPr>
              <a:t>实验操作</a:t>
            </a:r>
            <a:endParaRPr lang="zh-CN" altLang="en-US" sz="2000" b="1" dirty="0">
              <a:solidFill>
                <a:srgbClr val="FF9409"/>
              </a:solidFill>
              <a:latin typeface="+mn-lt"/>
              <a:cs typeface="+mn-ea"/>
              <a:sym typeface="+mn-lt"/>
            </a:endParaRPr>
          </a:p>
        </p:txBody>
      </p:sp>
      <p:sp>
        <p:nvSpPr>
          <p:cNvPr id="56" name="Inhaltsplatzhalter 4"/>
          <p:cNvSpPr txBox="1"/>
          <p:nvPr/>
        </p:nvSpPr>
        <p:spPr>
          <a:xfrm>
            <a:off x="3732839" y="2803751"/>
            <a:ext cx="2014555" cy="2923540"/>
          </a:xfrm>
          <a:prstGeom prst="rect">
            <a:avLst/>
          </a:prstGeom>
        </p:spPr>
        <p:txBody>
          <a:bodyPr wrap="square" lIns="0" tIns="0" rIns="0" bIns="0" anchor="t">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lnSpc>
                <a:spcPct val="150000"/>
              </a:lnSpc>
              <a:spcAft>
                <a:spcPts val="1200"/>
              </a:spcAft>
              <a:buNone/>
            </a:pPr>
            <a:r>
              <a:rPr lang="zh-CN" altLang="en-US" sz="2000" b="1" dirty="0">
                <a:solidFill>
                  <a:schemeClr val="tx2">
                    <a:lumMod val="75000"/>
                  </a:schemeClr>
                </a:solidFill>
                <a:latin typeface="+mn-lt"/>
                <a:cs typeface="+mn-ea"/>
                <a:sym typeface="+mn-lt"/>
              </a:rPr>
              <a:t>实验原理</a:t>
            </a:r>
            <a:endParaRPr lang="zh-CN" altLang="en-US" sz="2000" b="1" dirty="0">
              <a:solidFill>
                <a:schemeClr val="tx2">
                  <a:lumMod val="75000"/>
                </a:schemeClr>
              </a:solidFill>
              <a:latin typeface="+mn-lt"/>
              <a:cs typeface="+mn-ea"/>
              <a:sym typeface="+mn-lt"/>
            </a:endParaRPr>
          </a:p>
          <a:p>
            <a:pPr marL="457200" lvl="1" indent="0" algn="just">
              <a:lnSpc>
                <a:spcPct val="150000"/>
              </a:lnSpc>
              <a:spcAft>
                <a:spcPts val="1200"/>
              </a:spcAft>
              <a:buNone/>
            </a:pPr>
            <a:r>
              <a:rPr lang="zh-CN" altLang="en-US" sz="1600" b="1" dirty="0">
                <a:solidFill>
                  <a:schemeClr val="tx2">
                    <a:lumMod val="75000"/>
                  </a:schemeClr>
                </a:solidFill>
                <a:latin typeface="+mn-lt"/>
                <a:cs typeface="+mn-ea"/>
                <a:sym typeface="+mn-lt"/>
              </a:rPr>
              <a:t>物理学史</a:t>
            </a:r>
            <a:endParaRPr lang="zh-CN" altLang="en-US" sz="1600" b="1" dirty="0">
              <a:solidFill>
                <a:schemeClr val="tx2">
                  <a:lumMod val="75000"/>
                </a:schemeClr>
              </a:solidFill>
              <a:latin typeface="+mn-lt"/>
              <a:cs typeface="+mn-ea"/>
              <a:sym typeface="+mn-lt"/>
            </a:endParaRPr>
          </a:p>
          <a:p>
            <a:pPr marL="457200" lvl="1" indent="0" algn="just">
              <a:lnSpc>
                <a:spcPct val="150000"/>
              </a:lnSpc>
              <a:spcAft>
                <a:spcPts val="1200"/>
              </a:spcAft>
              <a:buNone/>
            </a:pPr>
            <a:r>
              <a:rPr lang="zh-CN" altLang="en-US" sz="1600" b="1" dirty="0">
                <a:solidFill>
                  <a:schemeClr val="tx2">
                    <a:lumMod val="75000"/>
                  </a:schemeClr>
                </a:solidFill>
                <a:latin typeface="+mn-lt"/>
                <a:cs typeface="+mn-ea"/>
                <a:sym typeface="+mn-lt"/>
              </a:rPr>
              <a:t>实验思想</a:t>
            </a:r>
            <a:endParaRPr lang="zh-CN" altLang="en-US" sz="1600" b="1" dirty="0">
              <a:solidFill>
                <a:schemeClr val="tx2">
                  <a:lumMod val="75000"/>
                </a:schemeClr>
              </a:solidFill>
              <a:latin typeface="+mn-lt"/>
              <a:cs typeface="+mn-ea"/>
              <a:sym typeface="+mn-lt"/>
            </a:endParaRPr>
          </a:p>
          <a:p>
            <a:pPr marL="457200" lvl="1" indent="0" algn="just">
              <a:lnSpc>
                <a:spcPct val="150000"/>
              </a:lnSpc>
              <a:spcAft>
                <a:spcPts val="1200"/>
              </a:spcAft>
              <a:buNone/>
            </a:pPr>
            <a:r>
              <a:rPr lang="zh-CN" altLang="en-US" sz="1600" b="1" dirty="0">
                <a:solidFill>
                  <a:schemeClr val="tx2">
                    <a:lumMod val="75000"/>
                  </a:schemeClr>
                </a:solidFill>
                <a:latin typeface="+mn-lt"/>
                <a:cs typeface="+mn-ea"/>
                <a:sym typeface="+mn-lt"/>
              </a:rPr>
              <a:t>生产应用实例</a:t>
            </a:r>
            <a:endParaRPr lang="zh-CN" altLang="en-US" sz="1600" b="1" dirty="0">
              <a:solidFill>
                <a:schemeClr val="tx2">
                  <a:lumMod val="75000"/>
                </a:schemeClr>
              </a:solidFill>
              <a:latin typeface="+mn-lt"/>
              <a:cs typeface="+mn-ea"/>
              <a:sym typeface="+mn-lt"/>
            </a:endParaRPr>
          </a:p>
          <a:p>
            <a:pPr marL="457200" lvl="1" indent="0" algn="just">
              <a:lnSpc>
                <a:spcPct val="150000"/>
              </a:lnSpc>
              <a:spcAft>
                <a:spcPts val="1200"/>
              </a:spcAft>
              <a:buNone/>
            </a:pPr>
            <a:br>
              <a:rPr lang="en-US" sz="1600" b="1" dirty="0">
                <a:solidFill>
                  <a:schemeClr val="tx2">
                    <a:lumMod val="75000"/>
                  </a:schemeClr>
                </a:solidFill>
                <a:latin typeface="+mn-lt"/>
                <a:cs typeface="+mn-ea"/>
                <a:sym typeface="+mn-lt"/>
              </a:rPr>
            </a:br>
            <a:endParaRPr lang="en-US" sz="1600" b="1" dirty="0">
              <a:solidFill>
                <a:schemeClr val="tx2">
                  <a:lumMod val="75000"/>
                </a:schemeClr>
              </a:solidFill>
              <a:latin typeface="+mn-lt"/>
              <a:cs typeface="+mn-ea"/>
              <a:sym typeface="+mn-lt"/>
            </a:endParaRPr>
          </a:p>
        </p:txBody>
      </p:sp>
      <p:sp>
        <p:nvSpPr>
          <p:cNvPr id="57" name="Inhaltsplatzhalter 4"/>
          <p:cNvSpPr txBox="1"/>
          <p:nvPr/>
        </p:nvSpPr>
        <p:spPr>
          <a:xfrm>
            <a:off x="9318100" y="3024856"/>
            <a:ext cx="2014555" cy="1692275"/>
          </a:xfrm>
          <a:prstGeom prst="rect">
            <a:avLst/>
          </a:prstGeom>
        </p:spPr>
        <p:txBody>
          <a:bodyPr wrap="square" lIns="0" tIns="0" rIns="0" bIns="0" anchor="t">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spcAft>
                <a:spcPts val="1200"/>
              </a:spcAft>
              <a:buNone/>
            </a:pPr>
            <a:r>
              <a:rPr lang="zh-CN" altLang="en-US" sz="2000" b="1" dirty="0">
                <a:solidFill>
                  <a:schemeClr val="tx2">
                    <a:lumMod val="75000"/>
                  </a:schemeClr>
                </a:solidFill>
                <a:latin typeface="+mn-lt"/>
                <a:cs typeface="+mn-ea"/>
                <a:sym typeface="+mn-lt"/>
              </a:rPr>
              <a:t>数据处理</a:t>
            </a:r>
            <a:endParaRPr lang="zh-CN" altLang="en-US" sz="2000" b="1" dirty="0">
              <a:solidFill>
                <a:schemeClr val="tx2">
                  <a:lumMod val="75000"/>
                </a:schemeClr>
              </a:solidFill>
              <a:latin typeface="+mn-lt"/>
              <a:cs typeface="+mn-ea"/>
              <a:sym typeface="+mn-lt"/>
            </a:endParaRPr>
          </a:p>
          <a:p>
            <a:pPr marL="0" indent="0" algn="ctr">
              <a:lnSpc>
                <a:spcPct val="150000"/>
              </a:lnSpc>
              <a:spcAft>
                <a:spcPts val="1200"/>
              </a:spcAft>
              <a:buNone/>
            </a:pPr>
            <a:r>
              <a:rPr lang="zh-CN" altLang="en-US" sz="2000" b="1" dirty="0">
                <a:solidFill>
                  <a:schemeClr val="tx2">
                    <a:lumMod val="75000"/>
                  </a:schemeClr>
                </a:solidFill>
                <a:latin typeface="+mn-lt"/>
                <a:cs typeface="+mn-ea"/>
                <a:sym typeface="+mn-lt"/>
              </a:rPr>
              <a:t>及</a:t>
            </a:r>
            <a:endParaRPr lang="zh-CN" altLang="en-US" sz="2000" b="1" dirty="0">
              <a:solidFill>
                <a:schemeClr val="tx2">
                  <a:lumMod val="75000"/>
                </a:schemeClr>
              </a:solidFill>
              <a:latin typeface="+mn-lt"/>
              <a:cs typeface="+mn-ea"/>
              <a:sym typeface="+mn-lt"/>
            </a:endParaRPr>
          </a:p>
          <a:p>
            <a:pPr marL="0" indent="0" algn="ctr">
              <a:lnSpc>
                <a:spcPct val="150000"/>
              </a:lnSpc>
              <a:spcAft>
                <a:spcPts val="1200"/>
              </a:spcAft>
              <a:buNone/>
            </a:pPr>
            <a:r>
              <a:rPr lang="zh-CN" altLang="en-US" sz="2000" b="1" dirty="0">
                <a:solidFill>
                  <a:schemeClr val="tx2">
                    <a:lumMod val="75000"/>
                  </a:schemeClr>
                </a:solidFill>
                <a:latin typeface="+mn-lt"/>
                <a:cs typeface="+mn-ea"/>
                <a:sym typeface="+mn-lt"/>
              </a:rPr>
              <a:t>实验报告的撰写</a:t>
            </a:r>
            <a:endParaRPr lang="zh-CN" altLang="en-US" sz="2000" b="1" dirty="0">
              <a:solidFill>
                <a:schemeClr val="tx2">
                  <a:lumMod val="75000"/>
                </a:schemeClr>
              </a:solidFill>
              <a:latin typeface="+mn-lt"/>
              <a:cs typeface="+mn-ea"/>
              <a:sym typeface="+mn-lt"/>
            </a:endParaRPr>
          </a:p>
        </p:txBody>
      </p:sp>
      <p:sp>
        <p:nvSpPr>
          <p:cNvPr id="59" name="文本框 58"/>
          <p:cNvSpPr txBox="1"/>
          <p:nvPr/>
        </p:nvSpPr>
        <p:spPr>
          <a:xfrm>
            <a:off x="713365" y="4674047"/>
            <a:ext cx="2403537" cy="1476375"/>
          </a:xfrm>
          <a:prstGeom prst="rect">
            <a:avLst/>
          </a:prstGeom>
          <a:noFill/>
          <a:ln>
            <a:noFill/>
          </a:ln>
        </p:spPr>
        <p:txBody>
          <a:bodyPr wrap="square" rtlCol="0">
            <a:spAutoFit/>
          </a:bodyPr>
          <a:lstStyle/>
          <a:p>
            <a:pPr lvl="0">
              <a:lnSpc>
                <a:spcPct val="150000"/>
              </a:lnSpc>
            </a:pPr>
            <a:r>
              <a:rPr lang="zh-CN" altLang="en-US" sz="1200" b="1" dirty="0">
                <a:solidFill>
                  <a:prstClr val="black"/>
                </a:solidFill>
                <a:cs typeface="+mn-ea"/>
                <a:sym typeface="+mn-lt"/>
              </a:rPr>
              <a:t>大学物理实验作为培养学生思维、动手、创新等能力的实践性课程，对增强学生的科学素养、让学生树立起正确的人生观和价值观具有极其重要的作用和意义。</a:t>
            </a:r>
            <a:endParaRPr lang="zh-CN" altLang="en-US" sz="1200" b="1" dirty="0">
              <a:solidFill>
                <a:prstClr val="black"/>
              </a:solidFill>
              <a:cs typeface="+mn-ea"/>
              <a:sym typeface="+mn-lt"/>
            </a:endParaRPr>
          </a:p>
        </p:txBody>
      </p:sp>
      <p:sp>
        <p:nvSpPr>
          <p:cNvPr id="60" name="文本框 59"/>
          <p:cNvSpPr txBox="1"/>
          <p:nvPr/>
        </p:nvSpPr>
        <p:spPr>
          <a:xfrm>
            <a:off x="1172866" y="4288936"/>
            <a:ext cx="2070484" cy="398780"/>
          </a:xfrm>
          <a:prstGeom prst="rect">
            <a:avLst/>
          </a:prstGeom>
          <a:noFill/>
          <a:ln>
            <a:noFill/>
          </a:ln>
        </p:spPr>
        <p:txBody>
          <a:bodyPr wrap="square" rtlCol="0">
            <a:spAutoFit/>
          </a:bodyPr>
          <a:lstStyle/>
          <a:p>
            <a:r>
              <a:rPr lang="zh-CN" altLang="en-US" sz="2000" b="1" dirty="0">
                <a:cs typeface="+mn-ea"/>
                <a:sym typeface="+mn-lt"/>
              </a:rPr>
              <a:t>思政点</a:t>
            </a:r>
            <a:r>
              <a:rPr lang="zh-CN" altLang="en-US" sz="2000" b="1" dirty="0">
                <a:cs typeface="+mn-ea"/>
                <a:sym typeface="+mn-lt"/>
              </a:rPr>
              <a:t>挖掘</a:t>
            </a:r>
            <a:endParaRPr lang="zh-CN" altLang="en-US" sz="2000" b="1" dirty="0">
              <a:cs typeface="+mn-ea"/>
              <a:sym typeface="+mn-lt"/>
            </a:endParaRPr>
          </a:p>
        </p:txBody>
      </p:sp>
      <p:sp>
        <p:nvSpPr>
          <p:cNvPr id="63" name="矩形 62"/>
          <p:cNvSpPr/>
          <p:nvPr/>
        </p:nvSpPr>
        <p:spPr>
          <a:xfrm>
            <a:off x="920752" y="4386027"/>
            <a:ext cx="252114" cy="252114"/>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 name="文本框 1"/>
          <p:cNvSpPr txBox="1"/>
          <p:nvPr>
            <p:custDataLst>
              <p:tags r:id="rId3"/>
            </p:custDataLst>
          </p:nvPr>
        </p:nvSpPr>
        <p:spPr>
          <a:xfrm>
            <a:off x="1243965" y="439420"/>
            <a:ext cx="7428865" cy="553085"/>
          </a:xfrm>
          <a:prstGeom prst="rect">
            <a:avLst/>
          </a:prstGeom>
          <a:noFill/>
        </p:spPr>
        <p:txBody>
          <a:bodyPr wrap="square" rtlCol="0">
            <a:spAutoFit/>
          </a:bodyPr>
          <a:p>
            <a:pPr>
              <a:lnSpc>
                <a:spcPct val="150000"/>
              </a:lnSpc>
            </a:pPr>
            <a:r>
              <a:rPr lang="zh-CN" altLang="en-US" sz="2000" b="1" dirty="0" smtClean="0">
                <a:cs typeface="+mn-ea"/>
                <a:sym typeface="+mn-lt"/>
              </a:rPr>
              <a:t>结合大学物理实验课程归纳课程思政点挖掘方向</a:t>
            </a:r>
            <a:endParaRPr lang="zh-CN" altLang="en-US" sz="2000" b="1"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1" accel="20000" fill="hold" nodeType="afterEffect" p14:presetBounceEnd="40000">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14:bounceEnd="40000">
                                          <p:cBhvr additive="base">
                                            <p:cTn id="12" dur="500" fill="hold"/>
                                            <p:tgtEl>
                                              <p:spTgt spid="22"/>
                                            </p:tgtEl>
                                            <p:attrNameLst>
                                              <p:attrName>ppt_x</p:attrName>
                                            </p:attrNameLst>
                                          </p:cBhvr>
                                          <p:tavLst>
                                            <p:tav tm="0">
                                              <p:val>
                                                <p:strVal val="#ppt_x"/>
                                              </p:val>
                                            </p:tav>
                                            <p:tav tm="100000">
                                              <p:val>
                                                <p:strVal val="#ppt_x"/>
                                              </p:val>
                                            </p:tav>
                                          </p:tavLst>
                                        </p:anim>
                                        <p:anim calcmode="lin" valueType="num" p14:bounceEnd="40000">
                                          <p:cBhvr additive="base">
                                            <p:cTn id="13" dur="500" fill="hold"/>
                                            <p:tgtEl>
                                              <p:spTgt spid="22"/>
                                            </p:tgtEl>
                                            <p:attrNameLst>
                                              <p:attrName>ppt_y</p:attrName>
                                            </p:attrNameLst>
                                          </p:cBhvr>
                                          <p:tavLst>
                                            <p:tav tm="0">
                                              <p:val>
                                                <p:strVal val="0-#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1"/>
                                            </p:tgtEl>
                                            <p:attrNameLst>
                                              <p:attrName>style.visibility</p:attrName>
                                            </p:attrNameLst>
                                          </p:cBhvr>
                                          <p:to>
                                            <p:strVal val="visible"/>
                                          </p:to>
                                        </p:set>
                                        <p:anim calcmode="lin" valueType="num">
                                          <p:cBhvr>
                                            <p:cTn id="17" dur="500" fill="hold"/>
                                            <p:tgtEl>
                                              <p:spTgt spid="51"/>
                                            </p:tgtEl>
                                            <p:attrNameLst>
                                              <p:attrName>ppt_w</p:attrName>
                                            </p:attrNameLst>
                                          </p:cBhvr>
                                          <p:tavLst>
                                            <p:tav tm="0">
                                              <p:val>
                                                <p:fltVal val="0"/>
                                              </p:val>
                                            </p:tav>
                                            <p:tav tm="100000">
                                              <p:val>
                                                <p:strVal val="#ppt_w"/>
                                              </p:val>
                                            </p:tav>
                                          </p:tavLst>
                                        </p:anim>
                                        <p:anim calcmode="lin" valueType="num">
                                          <p:cBhvr>
                                            <p:cTn id="18" dur="500" fill="hold"/>
                                            <p:tgtEl>
                                              <p:spTgt spid="51"/>
                                            </p:tgtEl>
                                            <p:attrNameLst>
                                              <p:attrName>ppt_h</p:attrName>
                                            </p:attrNameLst>
                                          </p:cBhvr>
                                          <p:tavLst>
                                            <p:tav tm="0">
                                              <p:val>
                                                <p:fltVal val="0"/>
                                              </p:val>
                                            </p:tav>
                                            <p:tav tm="100000">
                                              <p:val>
                                                <p:strVal val="#ppt_h"/>
                                              </p:val>
                                            </p:tav>
                                          </p:tavLst>
                                        </p:anim>
                                        <p:animEffect transition="in" filter="fade">
                                          <p:cBhvr>
                                            <p:cTn id="19" dur="500"/>
                                            <p:tgtEl>
                                              <p:spTgt spid="51"/>
                                            </p:tgtEl>
                                          </p:cBhvr>
                                        </p:animEffect>
                                      </p:childTnLst>
                                    </p:cTn>
                                  </p:par>
                                  <p:par>
                                    <p:cTn id="20" presetID="16" presetClass="entr" presetSubtype="37" fill="hold" grpId="0" nodeType="with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barn(outVertical)">
                                          <p:cBhvr>
                                            <p:cTn id="22" dur="500"/>
                                            <p:tgtEl>
                                              <p:spTgt spid="53"/>
                                            </p:tgtEl>
                                          </p:cBhvr>
                                        </p:animEffect>
                                      </p:childTnLst>
                                    </p:cTn>
                                  </p:par>
                                </p:childTnLst>
                              </p:cTn>
                            </p:par>
                            <p:par>
                              <p:cTn id="23" fill="hold">
                                <p:stCondLst>
                                  <p:cond delay="2000"/>
                                </p:stCondLst>
                                <p:childTnLst>
                                  <p:par>
                                    <p:cTn id="24" presetID="2" presetClass="entr" presetSubtype="4" accel="20000" decel="80000" fill="hold" grpId="0" nodeType="afterEffect">
                                      <p:stCondLst>
                                        <p:cond delay="0"/>
                                      </p:stCondLst>
                                      <p:childTnLst>
                                        <p:set>
                                          <p:cBhvr>
                                            <p:cTn id="25" dur="1" fill="hold">
                                              <p:stCondLst>
                                                <p:cond delay="0"/>
                                              </p:stCondLst>
                                            </p:cTn>
                                            <p:tgtEl>
                                              <p:spTgt spid="56"/>
                                            </p:tgtEl>
                                            <p:attrNameLst>
                                              <p:attrName>style.visibility</p:attrName>
                                            </p:attrNameLst>
                                          </p:cBhvr>
                                          <p:to>
                                            <p:strVal val="visible"/>
                                          </p:to>
                                        </p:set>
                                        <p:anim calcmode="lin" valueType="num">
                                          <p:cBhvr additive="base">
                                            <p:cTn id="26" dur="500" fill="hold"/>
                                            <p:tgtEl>
                                              <p:spTgt spid="56"/>
                                            </p:tgtEl>
                                            <p:attrNameLst>
                                              <p:attrName>ppt_x</p:attrName>
                                            </p:attrNameLst>
                                          </p:cBhvr>
                                          <p:tavLst>
                                            <p:tav tm="0">
                                              <p:val>
                                                <p:strVal val="#ppt_x"/>
                                              </p:val>
                                            </p:tav>
                                            <p:tav tm="100000">
                                              <p:val>
                                                <p:strVal val="#ppt_x"/>
                                              </p:val>
                                            </p:tav>
                                          </p:tavLst>
                                        </p:anim>
                                        <p:anim calcmode="lin" valueType="num">
                                          <p:cBhvr additive="base">
                                            <p:cTn id="27" dur="500" fill="hold"/>
                                            <p:tgtEl>
                                              <p:spTgt spid="5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1" accel="20000" fill="hold" nodeType="afterEffect" p14:presetBounceEnd="40000">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14:bounceEnd="40000">
                                          <p:cBhvr additive="base">
                                            <p:cTn id="31" dur="500" fill="hold"/>
                                            <p:tgtEl>
                                              <p:spTgt spid="29"/>
                                            </p:tgtEl>
                                            <p:attrNameLst>
                                              <p:attrName>ppt_x</p:attrName>
                                            </p:attrNameLst>
                                          </p:cBhvr>
                                          <p:tavLst>
                                            <p:tav tm="0">
                                              <p:val>
                                                <p:strVal val="#ppt_x"/>
                                              </p:val>
                                            </p:tav>
                                            <p:tav tm="100000">
                                              <p:val>
                                                <p:strVal val="#ppt_x"/>
                                              </p:val>
                                            </p:tav>
                                          </p:tavLst>
                                        </p:anim>
                                        <p:anim calcmode="lin" valueType="num" p14:bounceEnd="40000">
                                          <p:cBhvr additive="base">
                                            <p:cTn id="32" dur="500" fill="hold"/>
                                            <p:tgtEl>
                                              <p:spTgt spid="29"/>
                                            </p:tgtEl>
                                            <p:attrNameLst>
                                              <p:attrName>ppt_y</p:attrName>
                                            </p:attrNameLst>
                                          </p:cBhvr>
                                          <p:tavLst>
                                            <p:tav tm="0">
                                              <p:val>
                                                <p:strVal val="0-#ppt_h/2"/>
                                              </p:val>
                                            </p:tav>
                                            <p:tav tm="100000">
                                              <p:val>
                                                <p:strVal val="#ppt_y"/>
                                              </p:val>
                                            </p:tav>
                                          </p:tavLst>
                                        </p:anim>
                                      </p:childTnLst>
                                    </p:cTn>
                                  </p:par>
                                </p:childTnLst>
                              </p:cTn>
                            </p:par>
                            <p:par>
                              <p:cTn id="33" fill="hold">
                                <p:stCondLst>
                                  <p:cond delay="3000"/>
                                </p:stCondLst>
                                <p:childTnLst>
                                  <p:par>
                                    <p:cTn id="34" presetID="53" presetClass="entr" presetSubtype="16" fill="hold" nodeType="afterEffect">
                                      <p:stCondLst>
                                        <p:cond delay="0"/>
                                      </p:stCondLst>
                                      <p:childTnLst>
                                        <p:set>
                                          <p:cBhvr>
                                            <p:cTn id="35" dur="1" fill="hold">
                                              <p:stCondLst>
                                                <p:cond delay="0"/>
                                              </p:stCondLst>
                                            </p:cTn>
                                            <p:tgtEl>
                                              <p:spTgt spid="43"/>
                                            </p:tgtEl>
                                            <p:attrNameLst>
                                              <p:attrName>style.visibility</p:attrName>
                                            </p:attrNameLst>
                                          </p:cBhvr>
                                          <p:to>
                                            <p:strVal val="visible"/>
                                          </p:to>
                                        </p:set>
                                        <p:anim calcmode="lin" valueType="num">
                                          <p:cBhvr>
                                            <p:cTn id="36" dur="500" fill="hold"/>
                                            <p:tgtEl>
                                              <p:spTgt spid="43"/>
                                            </p:tgtEl>
                                            <p:attrNameLst>
                                              <p:attrName>ppt_w</p:attrName>
                                            </p:attrNameLst>
                                          </p:cBhvr>
                                          <p:tavLst>
                                            <p:tav tm="0">
                                              <p:val>
                                                <p:fltVal val="0"/>
                                              </p:val>
                                            </p:tav>
                                            <p:tav tm="100000">
                                              <p:val>
                                                <p:strVal val="#ppt_w"/>
                                              </p:val>
                                            </p:tav>
                                          </p:tavLst>
                                        </p:anim>
                                        <p:anim calcmode="lin" valueType="num">
                                          <p:cBhvr>
                                            <p:cTn id="37" dur="500" fill="hold"/>
                                            <p:tgtEl>
                                              <p:spTgt spid="43"/>
                                            </p:tgtEl>
                                            <p:attrNameLst>
                                              <p:attrName>ppt_h</p:attrName>
                                            </p:attrNameLst>
                                          </p:cBhvr>
                                          <p:tavLst>
                                            <p:tav tm="0">
                                              <p:val>
                                                <p:fltVal val="0"/>
                                              </p:val>
                                            </p:tav>
                                            <p:tav tm="100000">
                                              <p:val>
                                                <p:strVal val="#ppt_h"/>
                                              </p:val>
                                            </p:tav>
                                          </p:tavLst>
                                        </p:anim>
                                        <p:animEffect transition="in" filter="fade">
                                          <p:cBhvr>
                                            <p:cTn id="38" dur="500"/>
                                            <p:tgtEl>
                                              <p:spTgt spid="43"/>
                                            </p:tgtEl>
                                          </p:cBhvr>
                                        </p:animEffect>
                                      </p:childTnLst>
                                    </p:cTn>
                                  </p:par>
                                  <p:par>
                                    <p:cTn id="39" presetID="16" presetClass="entr" presetSubtype="37"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barn(outVertical)">
                                          <p:cBhvr>
                                            <p:cTn id="41" dur="500"/>
                                            <p:tgtEl>
                                              <p:spTgt spid="52"/>
                                            </p:tgtEl>
                                          </p:cBhvr>
                                        </p:animEffect>
                                      </p:childTnLst>
                                    </p:cTn>
                                  </p:par>
                                </p:childTnLst>
                              </p:cTn>
                            </p:par>
                            <p:par>
                              <p:cTn id="42" fill="hold">
                                <p:stCondLst>
                                  <p:cond delay="3500"/>
                                </p:stCondLst>
                                <p:childTnLst>
                                  <p:par>
                                    <p:cTn id="43" presetID="2" presetClass="entr" presetSubtype="4" accel="20000" decel="80000" fill="hold" grpId="0" nodeType="afterEffect">
                                      <p:stCondLst>
                                        <p:cond delay="0"/>
                                      </p:stCondLst>
                                      <p:childTnLst>
                                        <p:set>
                                          <p:cBhvr>
                                            <p:cTn id="44" dur="1" fill="hold">
                                              <p:stCondLst>
                                                <p:cond delay="0"/>
                                              </p:stCondLst>
                                            </p:cTn>
                                            <p:tgtEl>
                                              <p:spTgt spid="55"/>
                                            </p:tgtEl>
                                            <p:attrNameLst>
                                              <p:attrName>style.visibility</p:attrName>
                                            </p:attrNameLst>
                                          </p:cBhvr>
                                          <p:to>
                                            <p:strVal val="visible"/>
                                          </p:to>
                                        </p:set>
                                        <p:anim calcmode="lin" valueType="num">
                                          <p:cBhvr additive="base">
                                            <p:cTn id="45" dur="500" fill="hold"/>
                                            <p:tgtEl>
                                              <p:spTgt spid="55"/>
                                            </p:tgtEl>
                                            <p:attrNameLst>
                                              <p:attrName>ppt_x</p:attrName>
                                            </p:attrNameLst>
                                          </p:cBhvr>
                                          <p:tavLst>
                                            <p:tav tm="0">
                                              <p:val>
                                                <p:strVal val="#ppt_x"/>
                                              </p:val>
                                            </p:tav>
                                            <p:tav tm="100000">
                                              <p:val>
                                                <p:strVal val="#ppt_x"/>
                                              </p:val>
                                            </p:tav>
                                          </p:tavLst>
                                        </p:anim>
                                        <p:anim calcmode="lin" valueType="num">
                                          <p:cBhvr additive="base">
                                            <p:cTn id="46" dur="500" fill="hold"/>
                                            <p:tgtEl>
                                              <p:spTgt spid="55"/>
                                            </p:tgtEl>
                                            <p:attrNameLst>
                                              <p:attrName>ppt_y</p:attrName>
                                            </p:attrNameLst>
                                          </p:cBhvr>
                                          <p:tavLst>
                                            <p:tav tm="0">
                                              <p:val>
                                                <p:strVal val="1+#ppt_h/2"/>
                                              </p:val>
                                            </p:tav>
                                            <p:tav tm="100000">
                                              <p:val>
                                                <p:strVal val="#ppt_y"/>
                                              </p:val>
                                            </p:tav>
                                          </p:tavLst>
                                        </p:anim>
                                      </p:childTnLst>
                                    </p:cTn>
                                  </p:par>
                                </p:childTnLst>
                              </p:cTn>
                            </p:par>
                            <p:par>
                              <p:cTn id="47" fill="hold">
                                <p:stCondLst>
                                  <p:cond delay="4000"/>
                                </p:stCondLst>
                                <p:childTnLst>
                                  <p:par>
                                    <p:cTn id="48" presetID="2" presetClass="entr" presetSubtype="1" accel="20000" fill="hold" nodeType="afterEffect" p14:presetBounceEnd="40000">
                                      <p:stCondLst>
                                        <p:cond delay="0"/>
                                      </p:stCondLst>
                                      <p:childTnLst>
                                        <p:set>
                                          <p:cBhvr>
                                            <p:cTn id="49" dur="1" fill="hold">
                                              <p:stCondLst>
                                                <p:cond delay="0"/>
                                              </p:stCondLst>
                                            </p:cTn>
                                            <p:tgtEl>
                                              <p:spTgt spid="36"/>
                                            </p:tgtEl>
                                            <p:attrNameLst>
                                              <p:attrName>style.visibility</p:attrName>
                                            </p:attrNameLst>
                                          </p:cBhvr>
                                          <p:to>
                                            <p:strVal val="visible"/>
                                          </p:to>
                                        </p:set>
                                        <p:anim calcmode="lin" valueType="num" p14:bounceEnd="40000">
                                          <p:cBhvr additive="base">
                                            <p:cTn id="50" dur="500" fill="hold"/>
                                            <p:tgtEl>
                                              <p:spTgt spid="36"/>
                                            </p:tgtEl>
                                            <p:attrNameLst>
                                              <p:attrName>ppt_x</p:attrName>
                                            </p:attrNameLst>
                                          </p:cBhvr>
                                          <p:tavLst>
                                            <p:tav tm="0">
                                              <p:val>
                                                <p:strVal val="#ppt_x"/>
                                              </p:val>
                                            </p:tav>
                                            <p:tav tm="100000">
                                              <p:val>
                                                <p:strVal val="#ppt_x"/>
                                              </p:val>
                                            </p:tav>
                                          </p:tavLst>
                                        </p:anim>
                                        <p:anim calcmode="lin" valueType="num" p14:bounceEnd="40000">
                                          <p:cBhvr additive="base">
                                            <p:cTn id="51" dur="500" fill="hold"/>
                                            <p:tgtEl>
                                              <p:spTgt spid="36"/>
                                            </p:tgtEl>
                                            <p:attrNameLst>
                                              <p:attrName>ppt_y</p:attrName>
                                            </p:attrNameLst>
                                          </p:cBhvr>
                                          <p:tavLst>
                                            <p:tav tm="0">
                                              <p:val>
                                                <p:strVal val="0-#ppt_h/2"/>
                                              </p:val>
                                            </p:tav>
                                            <p:tav tm="100000">
                                              <p:val>
                                                <p:strVal val="#ppt_y"/>
                                              </p:val>
                                            </p:tav>
                                          </p:tavLst>
                                        </p:anim>
                                      </p:childTnLst>
                                    </p:cTn>
                                  </p:par>
                                </p:childTnLst>
                              </p:cTn>
                            </p:par>
                            <p:par>
                              <p:cTn id="52" fill="hold">
                                <p:stCondLst>
                                  <p:cond delay="4500"/>
                                </p:stCondLst>
                                <p:childTnLst>
                                  <p:par>
                                    <p:cTn id="53" presetID="53" presetClass="entr" presetSubtype="16" fill="hold" nodeType="afterEffect">
                                      <p:stCondLst>
                                        <p:cond delay="0"/>
                                      </p:stCondLst>
                                      <p:childTnLst>
                                        <p:set>
                                          <p:cBhvr>
                                            <p:cTn id="54" dur="1" fill="hold">
                                              <p:stCondLst>
                                                <p:cond delay="0"/>
                                              </p:stCondLst>
                                            </p:cTn>
                                            <p:tgtEl>
                                              <p:spTgt spid="47"/>
                                            </p:tgtEl>
                                            <p:attrNameLst>
                                              <p:attrName>style.visibility</p:attrName>
                                            </p:attrNameLst>
                                          </p:cBhvr>
                                          <p:to>
                                            <p:strVal val="visible"/>
                                          </p:to>
                                        </p:set>
                                        <p:anim calcmode="lin" valueType="num">
                                          <p:cBhvr>
                                            <p:cTn id="55" dur="500" fill="hold"/>
                                            <p:tgtEl>
                                              <p:spTgt spid="47"/>
                                            </p:tgtEl>
                                            <p:attrNameLst>
                                              <p:attrName>ppt_w</p:attrName>
                                            </p:attrNameLst>
                                          </p:cBhvr>
                                          <p:tavLst>
                                            <p:tav tm="0">
                                              <p:val>
                                                <p:fltVal val="0"/>
                                              </p:val>
                                            </p:tav>
                                            <p:tav tm="100000">
                                              <p:val>
                                                <p:strVal val="#ppt_w"/>
                                              </p:val>
                                            </p:tav>
                                          </p:tavLst>
                                        </p:anim>
                                        <p:anim calcmode="lin" valueType="num">
                                          <p:cBhvr>
                                            <p:cTn id="56" dur="500" fill="hold"/>
                                            <p:tgtEl>
                                              <p:spTgt spid="47"/>
                                            </p:tgtEl>
                                            <p:attrNameLst>
                                              <p:attrName>ppt_h</p:attrName>
                                            </p:attrNameLst>
                                          </p:cBhvr>
                                          <p:tavLst>
                                            <p:tav tm="0">
                                              <p:val>
                                                <p:fltVal val="0"/>
                                              </p:val>
                                            </p:tav>
                                            <p:tav tm="100000">
                                              <p:val>
                                                <p:strVal val="#ppt_h"/>
                                              </p:val>
                                            </p:tav>
                                          </p:tavLst>
                                        </p:anim>
                                        <p:animEffect transition="in" filter="fade">
                                          <p:cBhvr>
                                            <p:cTn id="57" dur="500"/>
                                            <p:tgtEl>
                                              <p:spTgt spid="47"/>
                                            </p:tgtEl>
                                          </p:cBhvr>
                                        </p:animEffect>
                                      </p:childTnLst>
                                    </p:cTn>
                                  </p:par>
                                  <p:par>
                                    <p:cTn id="58" presetID="16" presetClass="entr" presetSubtype="37" fill="hold" grpId="0" nodeType="withEffect">
                                      <p:stCondLst>
                                        <p:cond delay="0"/>
                                      </p:stCondLst>
                                      <p:childTnLst>
                                        <p:set>
                                          <p:cBhvr>
                                            <p:cTn id="59" dur="1" fill="hold">
                                              <p:stCondLst>
                                                <p:cond delay="0"/>
                                              </p:stCondLst>
                                            </p:cTn>
                                            <p:tgtEl>
                                              <p:spTgt spid="54"/>
                                            </p:tgtEl>
                                            <p:attrNameLst>
                                              <p:attrName>style.visibility</p:attrName>
                                            </p:attrNameLst>
                                          </p:cBhvr>
                                          <p:to>
                                            <p:strVal val="visible"/>
                                          </p:to>
                                        </p:set>
                                        <p:animEffect transition="in" filter="barn(outVertical)">
                                          <p:cBhvr>
                                            <p:cTn id="60" dur="500"/>
                                            <p:tgtEl>
                                              <p:spTgt spid="54"/>
                                            </p:tgtEl>
                                          </p:cBhvr>
                                        </p:animEffect>
                                      </p:childTnLst>
                                    </p:cTn>
                                  </p:par>
                                </p:childTnLst>
                              </p:cTn>
                            </p:par>
                            <p:par>
                              <p:cTn id="61" fill="hold">
                                <p:stCondLst>
                                  <p:cond delay="5000"/>
                                </p:stCondLst>
                                <p:childTnLst>
                                  <p:par>
                                    <p:cTn id="62" presetID="2" presetClass="entr" presetSubtype="4" accel="20000" decel="80000" fill="hold" grpId="0" nodeType="afterEffect">
                                      <p:stCondLst>
                                        <p:cond delay="0"/>
                                      </p:stCondLst>
                                      <p:childTnLst>
                                        <p:set>
                                          <p:cBhvr>
                                            <p:cTn id="63" dur="1" fill="hold">
                                              <p:stCondLst>
                                                <p:cond delay="0"/>
                                              </p:stCondLst>
                                            </p:cTn>
                                            <p:tgtEl>
                                              <p:spTgt spid="57"/>
                                            </p:tgtEl>
                                            <p:attrNameLst>
                                              <p:attrName>style.visibility</p:attrName>
                                            </p:attrNameLst>
                                          </p:cBhvr>
                                          <p:to>
                                            <p:strVal val="visible"/>
                                          </p:to>
                                        </p:set>
                                        <p:anim calcmode="lin" valueType="num">
                                          <p:cBhvr additive="base">
                                            <p:cTn id="64" dur="500" fill="hold"/>
                                            <p:tgtEl>
                                              <p:spTgt spid="57"/>
                                            </p:tgtEl>
                                            <p:attrNameLst>
                                              <p:attrName>ppt_x</p:attrName>
                                            </p:attrNameLst>
                                          </p:cBhvr>
                                          <p:tavLst>
                                            <p:tav tm="0">
                                              <p:val>
                                                <p:strVal val="#ppt_x"/>
                                              </p:val>
                                            </p:tav>
                                            <p:tav tm="100000">
                                              <p:val>
                                                <p:strVal val="#ppt_x"/>
                                              </p:val>
                                            </p:tav>
                                          </p:tavLst>
                                        </p:anim>
                                        <p:anim calcmode="lin" valueType="num">
                                          <p:cBhvr additive="base">
                                            <p:cTn id="65"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22" presetClass="entr" presetSubtype="8" fill="hold" grpId="0" nodeType="clickEffect">
                                      <p:stCondLst>
                                        <p:cond delay="0"/>
                                      </p:stCondLst>
                                      <p:childTnLst>
                                        <p:set>
                                          <p:cBhvr>
                                            <p:cTn id="69" dur="1" fill="hold">
                                              <p:stCondLst>
                                                <p:cond delay="0"/>
                                              </p:stCondLst>
                                            </p:cTn>
                                            <p:tgtEl>
                                              <p:spTgt spid="63"/>
                                            </p:tgtEl>
                                            <p:attrNameLst>
                                              <p:attrName>style.visibility</p:attrName>
                                            </p:attrNameLst>
                                          </p:cBhvr>
                                          <p:to>
                                            <p:strVal val="visible"/>
                                          </p:to>
                                        </p:set>
                                        <p:animEffect transition="in" filter="wipe(left)">
                                          <p:cBhvr>
                                            <p:cTn id="70" dur="500"/>
                                            <p:tgtEl>
                                              <p:spTgt spid="63"/>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animEffect transition="in" filter="wipe(down)">
                                          <p:cBhvr>
                                            <p:cTn id="73" dur="500"/>
                                            <p:tgtEl>
                                              <p:spTgt spid="60"/>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59"/>
                                            </p:tgtEl>
                                            <p:attrNameLst>
                                              <p:attrName>style.visibility</p:attrName>
                                            </p:attrNameLst>
                                          </p:cBhvr>
                                          <p:to>
                                            <p:strVal val="visible"/>
                                          </p:to>
                                        </p:set>
                                        <p:animEffect transition="in" filter="wipe(down)">
                                          <p:cBhvr>
                                            <p:cTn id="76" dur="500"/>
                                            <p:tgtEl>
                                              <p:spTgt spid="59"/>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
                                            </p:tgtEl>
                                            <p:attrNameLst>
                                              <p:attrName>style.visibility</p:attrName>
                                            </p:attrNameLst>
                                          </p:cBhvr>
                                          <p:to>
                                            <p:strVal val="visible"/>
                                          </p:to>
                                        </p:set>
                                        <p:animEffect transition="in" filter="fade">
                                          <p:cBhvr>
                                            <p:cTn id="7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52" grpId="0" bldLvl="0" animBg="1"/>
          <p:bldP spid="53" grpId="0" bldLvl="0" animBg="1"/>
          <p:bldP spid="54" grpId="0" bldLvl="0" animBg="1"/>
          <p:bldP spid="55" grpId="0"/>
          <p:bldP spid="56" grpId="0"/>
          <p:bldP spid="57" grpId="0"/>
          <p:bldP spid="59" grpId="0"/>
          <p:bldP spid="60" grpId="0"/>
          <p:bldP spid="63" grpId="0" bldLvl="0" animBg="1"/>
          <p:bldP spid="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1" accel="20000"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additive="base">
                                            <p:cTn id="12" dur="500" fill="hold"/>
                                            <p:tgtEl>
                                              <p:spTgt spid="22"/>
                                            </p:tgtEl>
                                            <p:attrNameLst>
                                              <p:attrName>ppt_x</p:attrName>
                                            </p:attrNameLst>
                                          </p:cBhvr>
                                          <p:tavLst>
                                            <p:tav tm="0">
                                              <p:val>
                                                <p:strVal val="#ppt_x"/>
                                              </p:val>
                                            </p:tav>
                                            <p:tav tm="100000">
                                              <p:val>
                                                <p:strVal val="#ppt_x"/>
                                              </p:val>
                                            </p:tav>
                                          </p:tavLst>
                                        </p:anim>
                                        <p:anim calcmode="lin" valueType="num">
                                          <p:cBhvr additive="base">
                                            <p:cTn id="13" dur="500" fill="hold"/>
                                            <p:tgtEl>
                                              <p:spTgt spid="22"/>
                                            </p:tgtEl>
                                            <p:attrNameLst>
                                              <p:attrName>ppt_y</p:attrName>
                                            </p:attrNameLst>
                                          </p:cBhvr>
                                          <p:tavLst>
                                            <p:tav tm="0">
                                              <p:val>
                                                <p:strVal val="0-#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1"/>
                                            </p:tgtEl>
                                            <p:attrNameLst>
                                              <p:attrName>style.visibility</p:attrName>
                                            </p:attrNameLst>
                                          </p:cBhvr>
                                          <p:to>
                                            <p:strVal val="visible"/>
                                          </p:to>
                                        </p:set>
                                        <p:anim calcmode="lin" valueType="num">
                                          <p:cBhvr>
                                            <p:cTn id="17" dur="500" fill="hold"/>
                                            <p:tgtEl>
                                              <p:spTgt spid="51"/>
                                            </p:tgtEl>
                                            <p:attrNameLst>
                                              <p:attrName>ppt_w</p:attrName>
                                            </p:attrNameLst>
                                          </p:cBhvr>
                                          <p:tavLst>
                                            <p:tav tm="0">
                                              <p:val>
                                                <p:fltVal val="0"/>
                                              </p:val>
                                            </p:tav>
                                            <p:tav tm="100000">
                                              <p:val>
                                                <p:strVal val="#ppt_w"/>
                                              </p:val>
                                            </p:tav>
                                          </p:tavLst>
                                        </p:anim>
                                        <p:anim calcmode="lin" valueType="num">
                                          <p:cBhvr>
                                            <p:cTn id="18" dur="500" fill="hold"/>
                                            <p:tgtEl>
                                              <p:spTgt spid="51"/>
                                            </p:tgtEl>
                                            <p:attrNameLst>
                                              <p:attrName>ppt_h</p:attrName>
                                            </p:attrNameLst>
                                          </p:cBhvr>
                                          <p:tavLst>
                                            <p:tav tm="0">
                                              <p:val>
                                                <p:fltVal val="0"/>
                                              </p:val>
                                            </p:tav>
                                            <p:tav tm="100000">
                                              <p:val>
                                                <p:strVal val="#ppt_h"/>
                                              </p:val>
                                            </p:tav>
                                          </p:tavLst>
                                        </p:anim>
                                        <p:animEffect transition="in" filter="fade">
                                          <p:cBhvr>
                                            <p:cTn id="19" dur="500"/>
                                            <p:tgtEl>
                                              <p:spTgt spid="51"/>
                                            </p:tgtEl>
                                          </p:cBhvr>
                                        </p:animEffect>
                                      </p:childTnLst>
                                    </p:cTn>
                                  </p:par>
                                  <p:par>
                                    <p:cTn id="20" presetID="16" presetClass="entr" presetSubtype="37" fill="hold" grpId="0" nodeType="with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barn(outVertical)">
                                          <p:cBhvr>
                                            <p:cTn id="22" dur="500"/>
                                            <p:tgtEl>
                                              <p:spTgt spid="53"/>
                                            </p:tgtEl>
                                          </p:cBhvr>
                                        </p:animEffect>
                                      </p:childTnLst>
                                    </p:cTn>
                                  </p:par>
                                </p:childTnLst>
                              </p:cTn>
                            </p:par>
                            <p:par>
                              <p:cTn id="23" fill="hold">
                                <p:stCondLst>
                                  <p:cond delay="2000"/>
                                </p:stCondLst>
                                <p:childTnLst>
                                  <p:par>
                                    <p:cTn id="24" presetID="2" presetClass="entr" presetSubtype="4" accel="20000" decel="80000" fill="hold" grpId="0" nodeType="afterEffect">
                                      <p:stCondLst>
                                        <p:cond delay="0"/>
                                      </p:stCondLst>
                                      <p:childTnLst>
                                        <p:set>
                                          <p:cBhvr>
                                            <p:cTn id="25" dur="1" fill="hold">
                                              <p:stCondLst>
                                                <p:cond delay="0"/>
                                              </p:stCondLst>
                                            </p:cTn>
                                            <p:tgtEl>
                                              <p:spTgt spid="56"/>
                                            </p:tgtEl>
                                            <p:attrNameLst>
                                              <p:attrName>style.visibility</p:attrName>
                                            </p:attrNameLst>
                                          </p:cBhvr>
                                          <p:to>
                                            <p:strVal val="visible"/>
                                          </p:to>
                                        </p:set>
                                        <p:anim calcmode="lin" valueType="num">
                                          <p:cBhvr additive="base">
                                            <p:cTn id="26" dur="500" fill="hold"/>
                                            <p:tgtEl>
                                              <p:spTgt spid="56"/>
                                            </p:tgtEl>
                                            <p:attrNameLst>
                                              <p:attrName>ppt_x</p:attrName>
                                            </p:attrNameLst>
                                          </p:cBhvr>
                                          <p:tavLst>
                                            <p:tav tm="0">
                                              <p:val>
                                                <p:strVal val="#ppt_x"/>
                                              </p:val>
                                            </p:tav>
                                            <p:tav tm="100000">
                                              <p:val>
                                                <p:strVal val="#ppt_x"/>
                                              </p:val>
                                            </p:tav>
                                          </p:tavLst>
                                        </p:anim>
                                        <p:anim calcmode="lin" valueType="num">
                                          <p:cBhvr additive="base">
                                            <p:cTn id="27" dur="500" fill="hold"/>
                                            <p:tgtEl>
                                              <p:spTgt spid="5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1" accel="20000" fill="hold" nodeType="after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additive="base">
                                            <p:cTn id="31" dur="500" fill="hold"/>
                                            <p:tgtEl>
                                              <p:spTgt spid="29"/>
                                            </p:tgtEl>
                                            <p:attrNameLst>
                                              <p:attrName>ppt_x</p:attrName>
                                            </p:attrNameLst>
                                          </p:cBhvr>
                                          <p:tavLst>
                                            <p:tav tm="0">
                                              <p:val>
                                                <p:strVal val="#ppt_x"/>
                                              </p:val>
                                            </p:tav>
                                            <p:tav tm="100000">
                                              <p:val>
                                                <p:strVal val="#ppt_x"/>
                                              </p:val>
                                            </p:tav>
                                          </p:tavLst>
                                        </p:anim>
                                        <p:anim calcmode="lin" valueType="num">
                                          <p:cBhvr additive="base">
                                            <p:cTn id="32" dur="500" fill="hold"/>
                                            <p:tgtEl>
                                              <p:spTgt spid="29"/>
                                            </p:tgtEl>
                                            <p:attrNameLst>
                                              <p:attrName>ppt_y</p:attrName>
                                            </p:attrNameLst>
                                          </p:cBhvr>
                                          <p:tavLst>
                                            <p:tav tm="0">
                                              <p:val>
                                                <p:strVal val="0-#ppt_h/2"/>
                                              </p:val>
                                            </p:tav>
                                            <p:tav tm="100000">
                                              <p:val>
                                                <p:strVal val="#ppt_y"/>
                                              </p:val>
                                            </p:tav>
                                          </p:tavLst>
                                        </p:anim>
                                      </p:childTnLst>
                                    </p:cTn>
                                  </p:par>
                                </p:childTnLst>
                              </p:cTn>
                            </p:par>
                            <p:par>
                              <p:cTn id="33" fill="hold">
                                <p:stCondLst>
                                  <p:cond delay="3000"/>
                                </p:stCondLst>
                                <p:childTnLst>
                                  <p:par>
                                    <p:cTn id="34" presetID="53" presetClass="entr" presetSubtype="16" fill="hold" nodeType="afterEffect">
                                      <p:stCondLst>
                                        <p:cond delay="0"/>
                                      </p:stCondLst>
                                      <p:childTnLst>
                                        <p:set>
                                          <p:cBhvr>
                                            <p:cTn id="35" dur="1" fill="hold">
                                              <p:stCondLst>
                                                <p:cond delay="0"/>
                                              </p:stCondLst>
                                            </p:cTn>
                                            <p:tgtEl>
                                              <p:spTgt spid="43"/>
                                            </p:tgtEl>
                                            <p:attrNameLst>
                                              <p:attrName>style.visibility</p:attrName>
                                            </p:attrNameLst>
                                          </p:cBhvr>
                                          <p:to>
                                            <p:strVal val="visible"/>
                                          </p:to>
                                        </p:set>
                                        <p:anim calcmode="lin" valueType="num">
                                          <p:cBhvr>
                                            <p:cTn id="36" dur="500" fill="hold"/>
                                            <p:tgtEl>
                                              <p:spTgt spid="43"/>
                                            </p:tgtEl>
                                            <p:attrNameLst>
                                              <p:attrName>ppt_w</p:attrName>
                                            </p:attrNameLst>
                                          </p:cBhvr>
                                          <p:tavLst>
                                            <p:tav tm="0">
                                              <p:val>
                                                <p:fltVal val="0"/>
                                              </p:val>
                                            </p:tav>
                                            <p:tav tm="100000">
                                              <p:val>
                                                <p:strVal val="#ppt_w"/>
                                              </p:val>
                                            </p:tav>
                                          </p:tavLst>
                                        </p:anim>
                                        <p:anim calcmode="lin" valueType="num">
                                          <p:cBhvr>
                                            <p:cTn id="37" dur="500" fill="hold"/>
                                            <p:tgtEl>
                                              <p:spTgt spid="43"/>
                                            </p:tgtEl>
                                            <p:attrNameLst>
                                              <p:attrName>ppt_h</p:attrName>
                                            </p:attrNameLst>
                                          </p:cBhvr>
                                          <p:tavLst>
                                            <p:tav tm="0">
                                              <p:val>
                                                <p:fltVal val="0"/>
                                              </p:val>
                                            </p:tav>
                                            <p:tav tm="100000">
                                              <p:val>
                                                <p:strVal val="#ppt_h"/>
                                              </p:val>
                                            </p:tav>
                                          </p:tavLst>
                                        </p:anim>
                                        <p:animEffect transition="in" filter="fade">
                                          <p:cBhvr>
                                            <p:cTn id="38" dur="500"/>
                                            <p:tgtEl>
                                              <p:spTgt spid="43"/>
                                            </p:tgtEl>
                                          </p:cBhvr>
                                        </p:animEffect>
                                      </p:childTnLst>
                                    </p:cTn>
                                  </p:par>
                                  <p:par>
                                    <p:cTn id="39" presetID="16" presetClass="entr" presetSubtype="37"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barn(outVertical)">
                                          <p:cBhvr>
                                            <p:cTn id="41" dur="500"/>
                                            <p:tgtEl>
                                              <p:spTgt spid="52"/>
                                            </p:tgtEl>
                                          </p:cBhvr>
                                        </p:animEffect>
                                      </p:childTnLst>
                                    </p:cTn>
                                  </p:par>
                                </p:childTnLst>
                              </p:cTn>
                            </p:par>
                            <p:par>
                              <p:cTn id="42" fill="hold">
                                <p:stCondLst>
                                  <p:cond delay="3500"/>
                                </p:stCondLst>
                                <p:childTnLst>
                                  <p:par>
                                    <p:cTn id="43" presetID="2" presetClass="entr" presetSubtype="4" accel="20000" decel="80000" fill="hold" grpId="0" nodeType="afterEffect">
                                      <p:stCondLst>
                                        <p:cond delay="0"/>
                                      </p:stCondLst>
                                      <p:childTnLst>
                                        <p:set>
                                          <p:cBhvr>
                                            <p:cTn id="44" dur="1" fill="hold">
                                              <p:stCondLst>
                                                <p:cond delay="0"/>
                                              </p:stCondLst>
                                            </p:cTn>
                                            <p:tgtEl>
                                              <p:spTgt spid="55"/>
                                            </p:tgtEl>
                                            <p:attrNameLst>
                                              <p:attrName>style.visibility</p:attrName>
                                            </p:attrNameLst>
                                          </p:cBhvr>
                                          <p:to>
                                            <p:strVal val="visible"/>
                                          </p:to>
                                        </p:set>
                                        <p:anim calcmode="lin" valueType="num">
                                          <p:cBhvr additive="base">
                                            <p:cTn id="45" dur="500" fill="hold"/>
                                            <p:tgtEl>
                                              <p:spTgt spid="55"/>
                                            </p:tgtEl>
                                            <p:attrNameLst>
                                              <p:attrName>ppt_x</p:attrName>
                                            </p:attrNameLst>
                                          </p:cBhvr>
                                          <p:tavLst>
                                            <p:tav tm="0">
                                              <p:val>
                                                <p:strVal val="#ppt_x"/>
                                              </p:val>
                                            </p:tav>
                                            <p:tav tm="100000">
                                              <p:val>
                                                <p:strVal val="#ppt_x"/>
                                              </p:val>
                                            </p:tav>
                                          </p:tavLst>
                                        </p:anim>
                                        <p:anim calcmode="lin" valueType="num">
                                          <p:cBhvr additive="base">
                                            <p:cTn id="46" dur="500" fill="hold"/>
                                            <p:tgtEl>
                                              <p:spTgt spid="55"/>
                                            </p:tgtEl>
                                            <p:attrNameLst>
                                              <p:attrName>ppt_y</p:attrName>
                                            </p:attrNameLst>
                                          </p:cBhvr>
                                          <p:tavLst>
                                            <p:tav tm="0">
                                              <p:val>
                                                <p:strVal val="1+#ppt_h/2"/>
                                              </p:val>
                                            </p:tav>
                                            <p:tav tm="100000">
                                              <p:val>
                                                <p:strVal val="#ppt_y"/>
                                              </p:val>
                                            </p:tav>
                                          </p:tavLst>
                                        </p:anim>
                                      </p:childTnLst>
                                    </p:cTn>
                                  </p:par>
                                </p:childTnLst>
                              </p:cTn>
                            </p:par>
                            <p:par>
                              <p:cTn id="47" fill="hold">
                                <p:stCondLst>
                                  <p:cond delay="4000"/>
                                </p:stCondLst>
                                <p:childTnLst>
                                  <p:par>
                                    <p:cTn id="48" presetID="2" presetClass="entr" presetSubtype="1" accel="20000" fill="hold" nodeType="afterEffect">
                                      <p:stCondLst>
                                        <p:cond delay="0"/>
                                      </p:stCondLst>
                                      <p:childTnLst>
                                        <p:set>
                                          <p:cBhvr>
                                            <p:cTn id="49" dur="1" fill="hold">
                                              <p:stCondLst>
                                                <p:cond delay="0"/>
                                              </p:stCondLst>
                                            </p:cTn>
                                            <p:tgtEl>
                                              <p:spTgt spid="36"/>
                                            </p:tgtEl>
                                            <p:attrNameLst>
                                              <p:attrName>style.visibility</p:attrName>
                                            </p:attrNameLst>
                                          </p:cBhvr>
                                          <p:to>
                                            <p:strVal val="visible"/>
                                          </p:to>
                                        </p:set>
                                        <p:anim calcmode="lin" valueType="num">
                                          <p:cBhvr additive="base">
                                            <p:cTn id="50" dur="500" fill="hold"/>
                                            <p:tgtEl>
                                              <p:spTgt spid="36"/>
                                            </p:tgtEl>
                                            <p:attrNameLst>
                                              <p:attrName>ppt_x</p:attrName>
                                            </p:attrNameLst>
                                          </p:cBhvr>
                                          <p:tavLst>
                                            <p:tav tm="0">
                                              <p:val>
                                                <p:strVal val="#ppt_x"/>
                                              </p:val>
                                            </p:tav>
                                            <p:tav tm="100000">
                                              <p:val>
                                                <p:strVal val="#ppt_x"/>
                                              </p:val>
                                            </p:tav>
                                          </p:tavLst>
                                        </p:anim>
                                        <p:anim calcmode="lin" valueType="num">
                                          <p:cBhvr additive="base">
                                            <p:cTn id="51" dur="500" fill="hold"/>
                                            <p:tgtEl>
                                              <p:spTgt spid="36"/>
                                            </p:tgtEl>
                                            <p:attrNameLst>
                                              <p:attrName>ppt_y</p:attrName>
                                            </p:attrNameLst>
                                          </p:cBhvr>
                                          <p:tavLst>
                                            <p:tav tm="0">
                                              <p:val>
                                                <p:strVal val="0-#ppt_h/2"/>
                                              </p:val>
                                            </p:tav>
                                            <p:tav tm="100000">
                                              <p:val>
                                                <p:strVal val="#ppt_y"/>
                                              </p:val>
                                            </p:tav>
                                          </p:tavLst>
                                        </p:anim>
                                      </p:childTnLst>
                                    </p:cTn>
                                  </p:par>
                                </p:childTnLst>
                              </p:cTn>
                            </p:par>
                            <p:par>
                              <p:cTn id="52" fill="hold">
                                <p:stCondLst>
                                  <p:cond delay="4500"/>
                                </p:stCondLst>
                                <p:childTnLst>
                                  <p:par>
                                    <p:cTn id="53" presetID="53" presetClass="entr" presetSubtype="16" fill="hold" nodeType="afterEffect">
                                      <p:stCondLst>
                                        <p:cond delay="0"/>
                                      </p:stCondLst>
                                      <p:childTnLst>
                                        <p:set>
                                          <p:cBhvr>
                                            <p:cTn id="54" dur="1" fill="hold">
                                              <p:stCondLst>
                                                <p:cond delay="0"/>
                                              </p:stCondLst>
                                            </p:cTn>
                                            <p:tgtEl>
                                              <p:spTgt spid="47"/>
                                            </p:tgtEl>
                                            <p:attrNameLst>
                                              <p:attrName>style.visibility</p:attrName>
                                            </p:attrNameLst>
                                          </p:cBhvr>
                                          <p:to>
                                            <p:strVal val="visible"/>
                                          </p:to>
                                        </p:set>
                                        <p:anim calcmode="lin" valueType="num">
                                          <p:cBhvr>
                                            <p:cTn id="55" dur="500" fill="hold"/>
                                            <p:tgtEl>
                                              <p:spTgt spid="47"/>
                                            </p:tgtEl>
                                            <p:attrNameLst>
                                              <p:attrName>ppt_w</p:attrName>
                                            </p:attrNameLst>
                                          </p:cBhvr>
                                          <p:tavLst>
                                            <p:tav tm="0">
                                              <p:val>
                                                <p:fltVal val="0"/>
                                              </p:val>
                                            </p:tav>
                                            <p:tav tm="100000">
                                              <p:val>
                                                <p:strVal val="#ppt_w"/>
                                              </p:val>
                                            </p:tav>
                                          </p:tavLst>
                                        </p:anim>
                                        <p:anim calcmode="lin" valueType="num">
                                          <p:cBhvr>
                                            <p:cTn id="56" dur="500" fill="hold"/>
                                            <p:tgtEl>
                                              <p:spTgt spid="47"/>
                                            </p:tgtEl>
                                            <p:attrNameLst>
                                              <p:attrName>ppt_h</p:attrName>
                                            </p:attrNameLst>
                                          </p:cBhvr>
                                          <p:tavLst>
                                            <p:tav tm="0">
                                              <p:val>
                                                <p:fltVal val="0"/>
                                              </p:val>
                                            </p:tav>
                                            <p:tav tm="100000">
                                              <p:val>
                                                <p:strVal val="#ppt_h"/>
                                              </p:val>
                                            </p:tav>
                                          </p:tavLst>
                                        </p:anim>
                                        <p:animEffect transition="in" filter="fade">
                                          <p:cBhvr>
                                            <p:cTn id="57" dur="500"/>
                                            <p:tgtEl>
                                              <p:spTgt spid="47"/>
                                            </p:tgtEl>
                                          </p:cBhvr>
                                        </p:animEffect>
                                      </p:childTnLst>
                                    </p:cTn>
                                  </p:par>
                                  <p:par>
                                    <p:cTn id="58" presetID="16" presetClass="entr" presetSubtype="37" fill="hold" grpId="0" nodeType="withEffect">
                                      <p:stCondLst>
                                        <p:cond delay="0"/>
                                      </p:stCondLst>
                                      <p:childTnLst>
                                        <p:set>
                                          <p:cBhvr>
                                            <p:cTn id="59" dur="1" fill="hold">
                                              <p:stCondLst>
                                                <p:cond delay="0"/>
                                              </p:stCondLst>
                                            </p:cTn>
                                            <p:tgtEl>
                                              <p:spTgt spid="54"/>
                                            </p:tgtEl>
                                            <p:attrNameLst>
                                              <p:attrName>style.visibility</p:attrName>
                                            </p:attrNameLst>
                                          </p:cBhvr>
                                          <p:to>
                                            <p:strVal val="visible"/>
                                          </p:to>
                                        </p:set>
                                        <p:animEffect transition="in" filter="barn(outVertical)">
                                          <p:cBhvr>
                                            <p:cTn id="60" dur="500"/>
                                            <p:tgtEl>
                                              <p:spTgt spid="54"/>
                                            </p:tgtEl>
                                          </p:cBhvr>
                                        </p:animEffect>
                                      </p:childTnLst>
                                    </p:cTn>
                                  </p:par>
                                </p:childTnLst>
                              </p:cTn>
                            </p:par>
                            <p:par>
                              <p:cTn id="61" fill="hold">
                                <p:stCondLst>
                                  <p:cond delay="5000"/>
                                </p:stCondLst>
                                <p:childTnLst>
                                  <p:par>
                                    <p:cTn id="62" presetID="2" presetClass="entr" presetSubtype="4" accel="20000" decel="80000" fill="hold" grpId="0" nodeType="afterEffect">
                                      <p:stCondLst>
                                        <p:cond delay="0"/>
                                      </p:stCondLst>
                                      <p:childTnLst>
                                        <p:set>
                                          <p:cBhvr>
                                            <p:cTn id="63" dur="1" fill="hold">
                                              <p:stCondLst>
                                                <p:cond delay="0"/>
                                              </p:stCondLst>
                                            </p:cTn>
                                            <p:tgtEl>
                                              <p:spTgt spid="57"/>
                                            </p:tgtEl>
                                            <p:attrNameLst>
                                              <p:attrName>style.visibility</p:attrName>
                                            </p:attrNameLst>
                                          </p:cBhvr>
                                          <p:to>
                                            <p:strVal val="visible"/>
                                          </p:to>
                                        </p:set>
                                        <p:anim calcmode="lin" valueType="num">
                                          <p:cBhvr additive="base">
                                            <p:cTn id="64" dur="500" fill="hold"/>
                                            <p:tgtEl>
                                              <p:spTgt spid="57"/>
                                            </p:tgtEl>
                                            <p:attrNameLst>
                                              <p:attrName>ppt_x</p:attrName>
                                            </p:attrNameLst>
                                          </p:cBhvr>
                                          <p:tavLst>
                                            <p:tav tm="0">
                                              <p:val>
                                                <p:strVal val="#ppt_x"/>
                                              </p:val>
                                            </p:tav>
                                            <p:tav tm="100000">
                                              <p:val>
                                                <p:strVal val="#ppt_x"/>
                                              </p:val>
                                            </p:tav>
                                          </p:tavLst>
                                        </p:anim>
                                        <p:anim calcmode="lin" valueType="num">
                                          <p:cBhvr additive="base">
                                            <p:cTn id="65"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22" presetClass="entr" presetSubtype="8" fill="hold" grpId="0" nodeType="clickEffect">
                                      <p:stCondLst>
                                        <p:cond delay="0"/>
                                      </p:stCondLst>
                                      <p:childTnLst>
                                        <p:set>
                                          <p:cBhvr>
                                            <p:cTn id="69" dur="1" fill="hold">
                                              <p:stCondLst>
                                                <p:cond delay="0"/>
                                              </p:stCondLst>
                                            </p:cTn>
                                            <p:tgtEl>
                                              <p:spTgt spid="63"/>
                                            </p:tgtEl>
                                            <p:attrNameLst>
                                              <p:attrName>style.visibility</p:attrName>
                                            </p:attrNameLst>
                                          </p:cBhvr>
                                          <p:to>
                                            <p:strVal val="visible"/>
                                          </p:to>
                                        </p:set>
                                        <p:animEffect transition="in" filter="wipe(left)">
                                          <p:cBhvr>
                                            <p:cTn id="70" dur="500"/>
                                            <p:tgtEl>
                                              <p:spTgt spid="63"/>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animEffect transition="in" filter="wipe(down)">
                                          <p:cBhvr>
                                            <p:cTn id="73" dur="500"/>
                                            <p:tgtEl>
                                              <p:spTgt spid="60"/>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59"/>
                                            </p:tgtEl>
                                            <p:attrNameLst>
                                              <p:attrName>style.visibility</p:attrName>
                                            </p:attrNameLst>
                                          </p:cBhvr>
                                          <p:to>
                                            <p:strVal val="visible"/>
                                          </p:to>
                                        </p:set>
                                        <p:animEffect transition="in" filter="wipe(down)">
                                          <p:cBhvr>
                                            <p:cTn id="76" dur="500"/>
                                            <p:tgtEl>
                                              <p:spTgt spid="59"/>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
                                            </p:tgtEl>
                                            <p:attrNameLst>
                                              <p:attrName>style.visibility</p:attrName>
                                            </p:attrNameLst>
                                          </p:cBhvr>
                                          <p:to>
                                            <p:strVal val="visible"/>
                                          </p:to>
                                        </p:set>
                                        <p:animEffect transition="in" filter="fade">
                                          <p:cBhvr>
                                            <p:cTn id="7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52" grpId="0" bldLvl="0" animBg="1"/>
          <p:bldP spid="53" grpId="0" bldLvl="0" animBg="1"/>
          <p:bldP spid="54" grpId="0" bldLvl="0" animBg="1"/>
          <p:bldP spid="55" grpId="0"/>
          <p:bldP spid="56" grpId="0"/>
          <p:bldP spid="57" grpId="0"/>
          <p:bldP spid="59" grpId="0"/>
          <p:bldP spid="60" grpId="0"/>
          <p:bldP spid="63" grpId="0" bldLvl="0" animBg="1"/>
          <p:bldP spid="2"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p:cNvPicPr>
            <a:picLocks noChangeAspect="1"/>
          </p:cNvPicPr>
          <p:nvPr/>
        </p:nvPicPr>
        <p:blipFill>
          <a:blip r:embed="rId1" cstate="screen"/>
          <a:stretch>
            <a:fillRect/>
          </a:stretch>
        </p:blipFill>
        <p:spPr>
          <a:xfrm rot="5400000">
            <a:off x="6487589" y="1207909"/>
            <a:ext cx="3793080" cy="7586158"/>
          </a:xfrm>
          <a:prstGeom prst="rect">
            <a:avLst/>
          </a:prstGeom>
        </p:spPr>
      </p:pic>
      <p:pic>
        <p:nvPicPr>
          <p:cNvPr id="24" name="图片 23"/>
          <p:cNvPicPr>
            <a:picLocks noChangeAspect="1"/>
          </p:cNvPicPr>
          <p:nvPr/>
        </p:nvPicPr>
        <p:blipFill rotWithShape="1">
          <a:blip r:embed="rId2" cstate="screen"/>
          <a:srcRect l="12720"/>
          <a:stretch>
            <a:fillRect/>
          </a:stretch>
        </p:blipFill>
        <p:spPr>
          <a:xfrm rot="5400000">
            <a:off x="6719017" y="-2127967"/>
            <a:ext cx="3295394" cy="7551328"/>
          </a:xfrm>
          <a:prstGeom prst="rect">
            <a:avLst/>
          </a:prstGeom>
        </p:spPr>
      </p:pic>
      <p:pic>
        <p:nvPicPr>
          <p:cNvPr id="25" name="图片 24"/>
          <p:cNvPicPr>
            <a:picLocks noChangeAspect="1"/>
          </p:cNvPicPr>
          <p:nvPr/>
        </p:nvPicPr>
        <p:blipFill>
          <a:blip r:embed="rId3" cstate="screen"/>
          <a:stretch>
            <a:fillRect/>
          </a:stretch>
        </p:blipFill>
        <p:spPr>
          <a:xfrm>
            <a:off x="0" y="2440673"/>
            <a:ext cx="2642768" cy="2430029"/>
          </a:xfrm>
          <a:prstGeom prst="rect">
            <a:avLst/>
          </a:prstGeom>
        </p:spPr>
      </p:pic>
      <p:sp>
        <p:nvSpPr>
          <p:cNvPr id="26" name="椭圆 25"/>
          <p:cNvSpPr/>
          <p:nvPr/>
        </p:nvSpPr>
        <p:spPr>
          <a:xfrm>
            <a:off x="11884500" y="5637642"/>
            <a:ext cx="152400" cy="1524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7" name="椭圆 26"/>
          <p:cNvSpPr/>
          <p:nvPr/>
        </p:nvSpPr>
        <p:spPr>
          <a:xfrm>
            <a:off x="11884500" y="5927009"/>
            <a:ext cx="152400" cy="1524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8" name="椭圆 27"/>
          <p:cNvSpPr/>
          <p:nvPr/>
        </p:nvSpPr>
        <p:spPr>
          <a:xfrm>
            <a:off x="11884500" y="6216376"/>
            <a:ext cx="152400" cy="1524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文本框 28"/>
          <p:cNvSpPr txBox="1"/>
          <p:nvPr/>
        </p:nvSpPr>
        <p:spPr>
          <a:xfrm>
            <a:off x="4340506" y="2510239"/>
            <a:ext cx="7851494" cy="923330"/>
          </a:xfrm>
          <a:prstGeom prst="rect">
            <a:avLst/>
          </a:prstGeom>
          <a:solidFill>
            <a:schemeClr val="tx2">
              <a:lumMod val="75000"/>
            </a:schemeClr>
          </a:solidFill>
        </p:spPr>
        <p:txBody>
          <a:bodyPr wrap="square" rtlCol="0">
            <a:spAutoFit/>
          </a:bodyPr>
          <a:lstStyle/>
          <a:p>
            <a:endParaRPr lang="zh-CN" altLang="en-US" sz="5400" b="1" dirty="0">
              <a:solidFill>
                <a:schemeClr val="tx2">
                  <a:lumMod val="60000"/>
                  <a:lumOff val="40000"/>
                </a:schemeClr>
              </a:solidFill>
              <a:cs typeface="+mn-ea"/>
              <a:sym typeface="+mn-lt"/>
            </a:endParaRPr>
          </a:p>
        </p:txBody>
      </p:sp>
      <p:sp>
        <p:nvSpPr>
          <p:cNvPr id="31" name="文本框 30"/>
          <p:cNvSpPr txBox="1"/>
          <p:nvPr/>
        </p:nvSpPr>
        <p:spPr>
          <a:xfrm>
            <a:off x="4633952" y="1337174"/>
            <a:ext cx="9311640" cy="2092881"/>
          </a:xfrm>
          <a:prstGeom prst="rect">
            <a:avLst/>
          </a:prstGeom>
          <a:noFill/>
        </p:spPr>
        <p:txBody>
          <a:bodyPr wrap="square" rtlCol="0">
            <a:spAutoFit/>
          </a:bodyPr>
          <a:lstStyle/>
          <a:p>
            <a:r>
              <a:rPr lang="en-US" altLang="zh-CN" sz="13000" b="1" dirty="0">
                <a:solidFill>
                  <a:schemeClr val="bg1"/>
                </a:solidFill>
                <a:cs typeface="+mn-ea"/>
                <a:sym typeface="+mn-lt"/>
              </a:rPr>
              <a:t>THANKS</a:t>
            </a:r>
            <a:endParaRPr lang="zh-CN" altLang="en-US" sz="13000" b="1" dirty="0">
              <a:solidFill>
                <a:schemeClr val="bg1"/>
              </a:solidFill>
              <a:cs typeface="+mn-ea"/>
              <a:sym typeface="+mn-lt"/>
            </a:endParaRPr>
          </a:p>
        </p:txBody>
      </p:sp>
      <p:sp>
        <p:nvSpPr>
          <p:cNvPr id="56" name="矩形 55"/>
          <p:cNvSpPr/>
          <p:nvPr/>
        </p:nvSpPr>
        <p:spPr>
          <a:xfrm>
            <a:off x="8399282" y="3942932"/>
            <a:ext cx="3792717" cy="5232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5" name="文本框 54"/>
          <p:cNvSpPr txBox="1"/>
          <p:nvPr/>
        </p:nvSpPr>
        <p:spPr>
          <a:xfrm>
            <a:off x="8634953" y="3939418"/>
            <a:ext cx="4094743" cy="521970"/>
          </a:xfrm>
          <a:prstGeom prst="rect">
            <a:avLst/>
          </a:prstGeom>
          <a:noFill/>
        </p:spPr>
        <p:txBody>
          <a:bodyPr wrap="square" rtlCol="0">
            <a:spAutoFit/>
          </a:bodyPr>
          <a:lstStyle/>
          <a:p>
            <a:r>
              <a:rPr lang="zh-CN" altLang="en-US" sz="2800" b="1" dirty="0">
                <a:cs typeface="+mn-ea"/>
                <a:sym typeface="+mn-lt"/>
              </a:rPr>
              <a:t>汇报人</a:t>
            </a:r>
            <a:r>
              <a:rPr lang="en-US" altLang="zh-CN" sz="2800" b="1" dirty="0" smtClean="0">
                <a:cs typeface="+mn-ea"/>
                <a:sym typeface="+mn-lt"/>
              </a:rPr>
              <a:t>:</a:t>
            </a:r>
            <a:r>
              <a:rPr lang="zh-CN" altLang="en-US" sz="2800" b="1" dirty="0" smtClean="0">
                <a:cs typeface="+mn-ea"/>
                <a:sym typeface="+mn-lt"/>
              </a:rPr>
              <a:t>肖璐颖</a:t>
            </a:r>
            <a:endParaRPr lang="zh-CN" altLang="en-US" sz="2800" b="1" dirty="0" smtClean="0">
              <a:cs typeface="+mn-ea"/>
              <a:sym typeface="+mn-lt"/>
            </a:endParaRPr>
          </a:p>
        </p:txBody>
      </p:sp>
      <p:grpSp>
        <p:nvGrpSpPr>
          <p:cNvPr id="59" name="PA_组合 21"/>
          <p:cNvGrpSpPr/>
          <p:nvPr>
            <p:custDataLst>
              <p:tags r:id="rId4"/>
            </p:custDataLst>
          </p:nvPr>
        </p:nvGrpSpPr>
        <p:grpSpPr>
          <a:xfrm>
            <a:off x="10714277" y="-311193"/>
            <a:ext cx="992949" cy="1205016"/>
            <a:chOff x="6493435" y="3390472"/>
            <a:chExt cx="2441407" cy="2632504"/>
          </a:xfrm>
          <a:solidFill>
            <a:schemeClr val="bg1"/>
          </a:solidFill>
        </p:grpSpPr>
        <p:sp>
          <p:nvSpPr>
            <p:cNvPr id="60"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1"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2"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3"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4"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5"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6"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7"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8"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69"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70"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71"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750" fill="hold"/>
                                        <p:tgtEl>
                                          <p:spTgt spid="59"/>
                                        </p:tgtEl>
                                        <p:attrNameLst>
                                          <p:attrName>ppt_x</p:attrName>
                                        </p:attrNameLst>
                                      </p:cBhvr>
                                      <p:tavLst>
                                        <p:tav tm="0">
                                          <p:val>
                                            <p:strVal val="#ppt_x"/>
                                          </p:val>
                                        </p:tav>
                                        <p:tav tm="100000">
                                          <p:val>
                                            <p:strVal val="#ppt_x"/>
                                          </p:val>
                                        </p:tav>
                                      </p:tavLst>
                                    </p:anim>
                                    <p:anim calcmode="lin" valueType="num">
                                      <p:cBhvr additive="base">
                                        <p:cTn id="8" dur="750" fill="hold"/>
                                        <p:tgtEl>
                                          <p:spTgt spid="5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1"/>
          <a:stretch>
            <a:fillRect/>
          </a:stretch>
        </p:blipFill>
        <p:spPr>
          <a:xfrm>
            <a:off x="-33642" y="389212"/>
            <a:ext cx="6041884" cy="5555520"/>
          </a:xfrm>
          <a:prstGeom prst="rect">
            <a:avLst/>
          </a:prstGeom>
          <a:effectLst>
            <a:outerShdw blurRad="50800" dist="50800" dir="5400000" algn="ctr" rotWithShape="0">
              <a:srgbClr val="000000">
                <a:alpha val="0"/>
              </a:srgbClr>
            </a:outerShdw>
          </a:effectLst>
        </p:spPr>
      </p:pic>
      <p:grpSp>
        <p:nvGrpSpPr>
          <p:cNvPr id="8" name="PA_组合 21"/>
          <p:cNvGrpSpPr/>
          <p:nvPr>
            <p:custDataLst>
              <p:tags r:id="rId2"/>
            </p:custDataLst>
          </p:nvPr>
        </p:nvGrpSpPr>
        <p:grpSpPr>
          <a:xfrm>
            <a:off x="10775209" y="117785"/>
            <a:ext cx="992949" cy="1205016"/>
            <a:chOff x="6493435" y="3390472"/>
            <a:chExt cx="2441407" cy="2632504"/>
          </a:xfrm>
          <a:solidFill>
            <a:schemeClr val="tx2">
              <a:lumMod val="60000"/>
              <a:lumOff val="40000"/>
            </a:schemeClr>
          </a:solidFill>
        </p:grpSpPr>
        <p:sp>
          <p:nvSpPr>
            <p:cNvPr id="9"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0"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9"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0"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sp>
        <p:nvSpPr>
          <p:cNvPr id="7" name="文本框 6"/>
          <p:cNvSpPr txBox="1"/>
          <p:nvPr/>
        </p:nvSpPr>
        <p:spPr>
          <a:xfrm>
            <a:off x="3089628" y="2086786"/>
            <a:ext cx="3018640" cy="2308324"/>
          </a:xfrm>
          <a:prstGeom prst="rect">
            <a:avLst/>
          </a:prstGeom>
          <a:noFill/>
        </p:spPr>
        <p:txBody>
          <a:bodyPr wrap="square" rtlCol="0">
            <a:spAutoFit/>
          </a:bodyPr>
          <a:lstStyle/>
          <a:p>
            <a:r>
              <a:rPr lang="en-US" altLang="zh-CN" sz="7200" b="1" dirty="0">
                <a:solidFill>
                  <a:schemeClr val="bg1"/>
                </a:solidFill>
                <a:cs typeface="+mn-ea"/>
                <a:sym typeface="+mn-lt"/>
              </a:rPr>
              <a:t>PART  </a:t>
            </a:r>
            <a:endParaRPr lang="en-US" altLang="zh-CN" sz="7200" b="1" dirty="0">
              <a:solidFill>
                <a:schemeClr val="bg1"/>
              </a:solidFill>
              <a:cs typeface="+mn-ea"/>
              <a:sym typeface="+mn-lt"/>
            </a:endParaRPr>
          </a:p>
          <a:p>
            <a:r>
              <a:rPr lang="en-US" altLang="zh-CN" sz="7200" b="1" dirty="0">
                <a:solidFill>
                  <a:schemeClr val="bg1"/>
                </a:solidFill>
                <a:cs typeface="+mn-ea"/>
                <a:sym typeface="+mn-lt"/>
              </a:rPr>
              <a:t>ONE</a:t>
            </a:r>
            <a:endParaRPr lang="zh-CN" altLang="en-US" sz="7200" b="1" dirty="0">
              <a:solidFill>
                <a:schemeClr val="bg1"/>
              </a:solidFill>
              <a:cs typeface="+mn-ea"/>
              <a:sym typeface="+mn-lt"/>
            </a:endParaRPr>
          </a:p>
        </p:txBody>
      </p:sp>
      <p:sp>
        <p:nvSpPr>
          <p:cNvPr id="26" name="文本框 25"/>
          <p:cNvSpPr txBox="1"/>
          <p:nvPr/>
        </p:nvSpPr>
        <p:spPr>
          <a:xfrm>
            <a:off x="6258501" y="2290369"/>
            <a:ext cx="4638943" cy="1753235"/>
          </a:xfrm>
          <a:prstGeom prst="rect">
            <a:avLst/>
          </a:prstGeom>
          <a:noFill/>
        </p:spPr>
        <p:txBody>
          <a:bodyPr wrap="square" rtlCol="0">
            <a:spAutoFit/>
          </a:bodyPr>
          <a:lstStyle/>
          <a:p>
            <a:pPr>
              <a:lnSpc>
                <a:spcPct val="150000"/>
              </a:lnSpc>
            </a:pPr>
            <a:r>
              <a:rPr lang="zh-CN" altLang="en-US" sz="3600" b="1" dirty="0" smtClean="0">
                <a:cs typeface="+mn-ea"/>
                <a:sym typeface="+mn-lt"/>
              </a:rPr>
              <a:t>大学物理实验课程中的课程思政现状</a:t>
            </a:r>
            <a:endParaRPr lang="zh-CN" altLang="en-US" sz="3600" b="1" dirty="0">
              <a:cs typeface="+mn-ea"/>
              <a:sym typeface="+mn-lt"/>
            </a:endParaRPr>
          </a:p>
        </p:txBody>
      </p:sp>
      <p:sp>
        <p:nvSpPr>
          <p:cNvPr id="3" name="椭圆 2"/>
          <p:cNvSpPr/>
          <p:nvPr/>
        </p:nvSpPr>
        <p:spPr>
          <a:xfrm>
            <a:off x="2319188" y="1180132"/>
            <a:ext cx="3973679" cy="3973679"/>
          </a:xfrm>
          <a:prstGeom prst="ellipse">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500"/>
                                        <p:tgtEl>
                                          <p:spTgt spid="7">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wipe(left)">
                                      <p:cBhvr>
                                        <p:cTn id="10" dur="500"/>
                                        <p:tgtEl>
                                          <p:spTgt spid="7">
                                            <p:txEl>
                                              <p:pRg st="1" end="1"/>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childTnLst>
                                </p:cTn>
                              </p:par>
                              <p:par>
                                <p:cTn id="15" presetID="2" presetClass="entr" presetSubtype="1" decel="10000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750" fill="hold"/>
                                        <p:tgtEl>
                                          <p:spTgt spid="8"/>
                                        </p:tgtEl>
                                        <p:attrNameLst>
                                          <p:attrName>ppt_x</p:attrName>
                                        </p:attrNameLst>
                                      </p:cBhvr>
                                      <p:tavLst>
                                        <p:tav tm="0">
                                          <p:val>
                                            <p:strVal val="#ppt_x"/>
                                          </p:val>
                                        </p:tav>
                                        <p:tav tm="100000">
                                          <p:val>
                                            <p:strVal val="#ppt_x"/>
                                          </p:val>
                                        </p:tav>
                                      </p:tavLst>
                                    </p:anim>
                                    <p:anim calcmode="lin" valueType="num">
                                      <p:cBhvr additive="base">
                                        <p:cTn id="18" dur="75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 43"/>
          <p:cNvPicPr>
            <a:picLocks noChangeAspect="1"/>
          </p:cNvPicPr>
          <p:nvPr/>
        </p:nvPicPr>
        <p:blipFill>
          <a:blip r:embed="rId1" cstate="screen"/>
          <a:stretch>
            <a:fillRect/>
          </a:stretch>
        </p:blipFill>
        <p:spPr>
          <a:xfrm>
            <a:off x="30538" y="253085"/>
            <a:ext cx="1142328" cy="1050372"/>
          </a:xfrm>
          <a:prstGeom prst="rect">
            <a:avLst/>
          </a:prstGeom>
          <a:effectLst>
            <a:outerShdw blurRad="50800" dist="50800" dir="5400000" algn="ctr" rotWithShape="0">
              <a:srgbClr val="000000">
                <a:alpha val="0"/>
              </a:srgbClr>
            </a:outerShdw>
          </a:effectLst>
        </p:spPr>
      </p:pic>
      <p:sp>
        <p:nvSpPr>
          <p:cNvPr id="45" name="矩形 44"/>
          <p:cNvSpPr/>
          <p:nvPr/>
        </p:nvSpPr>
        <p:spPr>
          <a:xfrm>
            <a:off x="0" y="6649156"/>
            <a:ext cx="12192000" cy="20884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矩形 4"/>
          <p:cNvSpPr/>
          <p:nvPr/>
        </p:nvSpPr>
        <p:spPr>
          <a:xfrm>
            <a:off x="24257" y="527460"/>
            <a:ext cx="1061509" cy="461665"/>
          </a:xfrm>
          <a:prstGeom prst="rect">
            <a:avLst/>
          </a:prstGeom>
        </p:spPr>
        <p:txBody>
          <a:bodyPr wrap="none">
            <a:spAutoFit/>
          </a:bodyPr>
          <a:lstStyle/>
          <a:p>
            <a:r>
              <a:rPr lang="en-US" altLang="zh-CN" sz="2400" b="1" dirty="0">
                <a:solidFill>
                  <a:schemeClr val="bg1"/>
                </a:solidFill>
                <a:cs typeface="+mn-ea"/>
                <a:sym typeface="+mn-lt"/>
              </a:rPr>
              <a:t>FOUR</a:t>
            </a:r>
            <a:endParaRPr lang="zh-CN" altLang="en-US" sz="2400" b="1" dirty="0">
              <a:solidFill>
                <a:schemeClr val="bg1"/>
              </a:solidFill>
              <a:cs typeface="+mn-ea"/>
              <a:sym typeface="+mn-lt"/>
            </a:endParaRPr>
          </a:p>
        </p:txBody>
      </p:sp>
      <p:sp>
        <p:nvSpPr>
          <p:cNvPr id="6" name="文本框 5"/>
          <p:cNvSpPr txBox="1"/>
          <p:nvPr/>
        </p:nvSpPr>
        <p:spPr>
          <a:xfrm>
            <a:off x="1243965" y="559435"/>
            <a:ext cx="7428865" cy="398780"/>
          </a:xfrm>
          <a:prstGeom prst="rect">
            <a:avLst/>
          </a:prstGeom>
          <a:noFill/>
        </p:spPr>
        <p:txBody>
          <a:bodyPr wrap="square" rtlCol="0">
            <a:spAutoFit/>
          </a:bodyPr>
          <a:lstStyle/>
          <a:p>
            <a:pPr algn="l"/>
            <a:r>
              <a:rPr lang="zh-CN" altLang="en-US" sz="2000" b="1" dirty="0" smtClean="0">
                <a:cs typeface="+mn-ea"/>
                <a:sym typeface="+mn-lt"/>
              </a:rPr>
              <a:t>大学物理实验课程中的课程思政现状</a:t>
            </a:r>
            <a:endParaRPr lang="zh-CN" altLang="en-US" sz="2000" b="1" dirty="0">
              <a:cs typeface="+mn-ea"/>
              <a:sym typeface="+mn-lt"/>
            </a:endParaRPr>
          </a:p>
        </p:txBody>
      </p:sp>
      <p:grpSp>
        <p:nvGrpSpPr>
          <p:cNvPr id="9" name="PA_组合 21"/>
          <p:cNvGrpSpPr/>
          <p:nvPr>
            <p:custDataLst>
              <p:tags r:id="rId2"/>
            </p:custDataLst>
          </p:nvPr>
        </p:nvGrpSpPr>
        <p:grpSpPr>
          <a:xfrm>
            <a:off x="10733310" y="-270341"/>
            <a:ext cx="992949" cy="1205016"/>
            <a:chOff x="6493435" y="3390472"/>
            <a:chExt cx="2441407" cy="2632504"/>
          </a:xfrm>
          <a:solidFill>
            <a:schemeClr val="tx2">
              <a:lumMod val="60000"/>
              <a:lumOff val="40000"/>
            </a:schemeClr>
          </a:solidFill>
        </p:grpSpPr>
        <p:sp>
          <p:nvSpPr>
            <p:cNvPr id="10"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9"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0"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1"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grpSp>
        <p:nvGrpSpPr>
          <p:cNvPr id="46" name="Group 4553"/>
          <p:cNvGrpSpPr/>
          <p:nvPr/>
        </p:nvGrpSpPr>
        <p:grpSpPr>
          <a:xfrm>
            <a:off x="-5873190" y="-5037893"/>
            <a:ext cx="17421113" cy="12375429"/>
            <a:chOff x="0" y="0"/>
            <a:chExt cx="34842224" cy="24750856"/>
          </a:xfrm>
        </p:grpSpPr>
        <p:sp>
          <p:nvSpPr>
            <p:cNvPr id="47" name="Shape 4550"/>
            <p:cNvSpPr/>
            <p:nvPr/>
          </p:nvSpPr>
          <p:spPr>
            <a:xfrm rot="454920">
              <a:off x="8926732" y="13267901"/>
              <a:ext cx="23158279" cy="8734976"/>
            </a:xfrm>
            <a:custGeom>
              <a:avLst/>
              <a:gdLst/>
              <a:ahLst/>
              <a:cxnLst>
                <a:cxn ang="0">
                  <a:pos x="wd2" y="hd2"/>
                </a:cxn>
                <a:cxn ang="5400000">
                  <a:pos x="wd2" y="hd2"/>
                </a:cxn>
                <a:cxn ang="10800000">
                  <a:pos x="wd2" y="hd2"/>
                </a:cxn>
                <a:cxn ang="16200000">
                  <a:pos x="wd2" y="hd2"/>
                </a:cxn>
              </a:cxnLst>
              <a:rect l="0" t="0" r="r" b="b"/>
              <a:pathLst>
                <a:path w="21600" h="17376" extrusionOk="0">
                  <a:moveTo>
                    <a:pt x="1952" y="2536"/>
                  </a:moveTo>
                  <a:cubicBezTo>
                    <a:pt x="4842" y="10140"/>
                    <a:pt x="9494" y="13624"/>
                    <a:pt x="13979" y="11543"/>
                  </a:cubicBezTo>
                  <a:cubicBezTo>
                    <a:pt x="17147" y="10073"/>
                    <a:pt x="19896" y="5902"/>
                    <a:pt x="21586" y="0"/>
                  </a:cubicBezTo>
                  <a:lnTo>
                    <a:pt x="21600" y="57"/>
                  </a:lnTo>
                  <a:cubicBezTo>
                    <a:pt x="18359" y="15106"/>
                    <a:pt x="9975" y="21600"/>
                    <a:pt x="2962" y="14493"/>
                  </a:cubicBezTo>
                  <a:cubicBezTo>
                    <a:pt x="1886" y="13404"/>
                    <a:pt x="889" y="11994"/>
                    <a:pt x="0" y="10306"/>
                  </a:cubicBezTo>
                  <a:lnTo>
                    <a:pt x="1952" y="2536"/>
                  </a:lnTo>
                  <a:close/>
                </a:path>
              </a:pathLst>
            </a:custGeom>
            <a:noFill/>
            <a:ln w="19050" cap="flat" cmpd="sng">
              <a:solidFill>
                <a:srgbClr val="A6AAA9"/>
              </a:solidFill>
              <a:prstDash val="sysDot"/>
              <a:miter lim="400000"/>
            </a:ln>
            <a:effectLst/>
          </p:spPr>
          <p:txBody>
            <a:bodyPr wrap="square" lIns="0" tIns="0" rIns="0" bIns="0" numCol="1" anchor="ctr">
              <a:noAutofit/>
            </a:bodyPr>
            <a:lstStyle/>
            <a:p>
              <a:pPr algn="ctr" defTabSz="412750">
                <a:defRPr sz="3200"/>
              </a:pPr>
              <a:endParaRPr sz="4265" kern="0">
                <a:solidFill>
                  <a:sysClr val="windowText" lastClr="000000"/>
                </a:solidFill>
                <a:cs typeface="+mn-ea"/>
                <a:sym typeface="+mn-lt"/>
              </a:endParaRPr>
            </a:p>
          </p:txBody>
        </p:sp>
        <p:sp>
          <p:nvSpPr>
            <p:cNvPr id="48" name="Shape 4551"/>
            <p:cNvSpPr/>
            <p:nvPr/>
          </p:nvSpPr>
          <p:spPr>
            <a:xfrm rot="20993668">
              <a:off x="32238084" y="12359492"/>
              <a:ext cx="2411306" cy="2411234"/>
            </a:xfrm>
            <a:custGeom>
              <a:avLst/>
              <a:gdLst/>
              <a:ahLst/>
              <a:cxnLst>
                <a:cxn ang="0">
                  <a:pos x="wd2" y="hd2"/>
                </a:cxn>
                <a:cxn ang="5400000">
                  <a:pos x="wd2" y="hd2"/>
                </a:cxn>
                <a:cxn ang="10800000">
                  <a:pos x="wd2" y="hd2"/>
                </a:cxn>
                <a:cxn ang="16200000">
                  <a:pos x="wd2" y="hd2"/>
                </a:cxn>
              </a:cxnLst>
              <a:rect l="0" t="0" r="r" b="b"/>
              <a:pathLst>
                <a:path w="21258" h="21258" extrusionOk="0">
                  <a:moveTo>
                    <a:pt x="5765" y="18592"/>
                  </a:moveTo>
                  <a:cubicBezTo>
                    <a:pt x="5942" y="18678"/>
                    <a:pt x="6028" y="18769"/>
                    <a:pt x="6206" y="18856"/>
                  </a:cubicBezTo>
                  <a:cubicBezTo>
                    <a:pt x="6028" y="19033"/>
                    <a:pt x="5852" y="19300"/>
                    <a:pt x="5674" y="19477"/>
                  </a:cubicBezTo>
                  <a:cubicBezTo>
                    <a:pt x="3638" y="21514"/>
                    <a:pt x="12" y="21246"/>
                    <a:pt x="12" y="21246"/>
                  </a:cubicBezTo>
                  <a:cubicBezTo>
                    <a:pt x="12" y="21246"/>
                    <a:pt x="-256" y="17619"/>
                    <a:pt x="1780" y="15583"/>
                  </a:cubicBezTo>
                  <a:cubicBezTo>
                    <a:pt x="1957" y="15406"/>
                    <a:pt x="2225" y="15229"/>
                    <a:pt x="2402" y="15051"/>
                  </a:cubicBezTo>
                  <a:cubicBezTo>
                    <a:pt x="2489" y="15229"/>
                    <a:pt x="2575" y="15315"/>
                    <a:pt x="2666" y="15492"/>
                  </a:cubicBezTo>
                  <a:cubicBezTo>
                    <a:pt x="1338" y="17173"/>
                    <a:pt x="1516" y="19741"/>
                    <a:pt x="1516" y="19741"/>
                  </a:cubicBezTo>
                  <a:cubicBezTo>
                    <a:pt x="1516" y="19741"/>
                    <a:pt x="4084" y="19919"/>
                    <a:pt x="5765" y="18592"/>
                  </a:cubicBezTo>
                  <a:cubicBezTo>
                    <a:pt x="5765" y="18592"/>
                    <a:pt x="5765" y="18592"/>
                    <a:pt x="5765" y="18592"/>
                  </a:cubicBezTo>
                  <a:close/>
                  <a:moveTo>
                    <a:pt x="15059" y="7966"/>
                  </a:moveTo>
                  <a:cubicBezTo>
                    <a:pt x="14086" y="7966"/>
                    <a:pt x="13291" y="7171"/>
                    <a:pt x="13291" y="6199"/>
                  </a:cubicBezTo>
                  <a:cubicBezTo>
                    <a:pt x="13291" y="5222"/>
                    <a:pt x="14086" y="4426"/>
                    <a:pt x="15059" y="4426"/>
                  </a:cubicBezTo>
                  <a:cubicBezTo>
                    <a:pt x="16036" y="4426"/>
                    <a:pt x="16831" y="5222"/>
                    <a:pt x="16831" y="6199"/>
                  </a:cubicBezTo>
                  <a:cubicBezTo>
                    <a:pt x="16831" y="7171"/>
                    <a:pt x="16036" y="7966"/>
                    <a:pt x="15059" y="7966"/>
                  </a:cubicBezTo>
                  <a:cubicBezTo>
                    <a:pt x="15059" y="7966"/>
                    <a:pt x="15059" y="7966"/>
                    <a:pt x="15059" y="7966"/>
                  </a:cubicBezTo>
                  <a:close/>
                  <a:moveTo>
                    <a:pt x="21258" y="0"/>
                  </a:moveTo>
                  <a:cubicBezTo>
                    <a:pt x="21258" y="0"/>
                    <a:pt x="18067" y="-86"/>
                    <a:pt x="14882" y="1504"/>
                  </a:cubicBezTo>
                  <a:cubicBezTo>
                    <a:pt x="13909" y="1949"/>
                    <a:pt x="12845" y="2658"/>
                    <a:pt x="11960" y="3540"/>
                  </a:cubicBezTo>
                  <a:cubicBezTo>
                    <a:pt x="10529" y="4975"/>
                    <a:pt x="8307" y="7608"/>
                    <a:pt x="6556" y="9739"/>
                  </a:cubicBezTo>
                  <a:lnTo>
                    <a:pt x="2666" y="9739"/>
                  </a:lnTo>
                  <a:lnTo>
                    <a:pt x="894" y="12393"/>
                  </a:lnTo>
                  <a:lnTo>
                    <a:pt x="3897" y="13204"/>
                  </a:lnTo>
                  <a:cubicBezTo>
                    <a:pt x="3906" y="13314"/>
                    <a:pt x="3937" y="13465"/>
                    <a:pt x="4019" y="13671"/>
                  </a:cubicBezTo>
                  <a:lnTo>
                    <a:pt x="3552" y="14697"/>
                  </a:lnTo>
                  <a:cubicBezTo>
                    <a:pt x="3552" y="14697"/>
                    <a:pt x="3375" y="15051"/>
                    <a:pt x="4702" y="16466"/>
                  </a:cubicBezTo>
                  <a:cubicBezTo>
                    <a:pt x="6119" y="17883"/>
                    <a:pt x="6561" y="17705"/>
                    <a:pt x="6561" y="17705"/>
                  </a:cubicBezTo>
                  <a:lnTo>
                    <a:pt x="7663" y="17204"/>
                  </a:lnTo>
                  <a:cubicBezTo>
                    <a:pt x="7827" y="17256"/>
                    <a:pt x="7948" y="17274"/>
                    <a:pt x="8030" y="17274"/>
                  </a:cubicBezTo>
                  <a:lnTo>
                    <a:pt x="8864" y="20360"/>
                  </a:lnTo>
                  <a:lnTo>
                    <a:pt x="11519" y="18592"/>
                  </a:lnTo>
                  <a:lnTo>
                    <a:pt x="11519" y="14580"/>
                  </a:lnTo>
                  <a:cubicBezTo>
                    <a:pt x="13663" y="12847"/>
                    <a:pt x="16295" y="10668"/>
                    <a:pt x="17717" y="9294"/>
                  </a:cubicBezTo>
                  <a:cubicBezTo>
                    <a:pt x="18603" y="8412"/>
                    <a:pt x="19308" y="7349"/>
                    <a:pt x="19840" y="6376"/>
                  </a:cubicBezTo>
                  <a:cubicBezTo>
                    <a:pt x="21344" y="3186"/>
                    <a:pt x="21258" y="0"/>
                    <a:pt x="21258" y="0"/>
                  </a:cubicBezTo>
                  <a:cubicBezTo>
                    <a:pt x="21258" y="0"/>
                    <a:pt x="21258" y="0"/>
                    <a:pt x="21258" y="0"/>
                  </a:cubicBezTo>
                  <a:close/>
                </a:path>
              </a:pathLst>
            </a:custGeom>
            <a:solidFill>
              <a:schemeClr val="tx2">
                <a:lumMod val="75000"/>
              </a:schemeClr>
            </a:solidFill>
            <a:ln w="12700" cap="flat">
              <a:noFill/>
              <a:miter lim="400000"/>
            </a:ln>
            <a:effectLst/>
          </p:spPr>
          <p:txBody>
            <a:bodyPr wrap="square" lIns="50800" tIns="50800" rIns="50800" bIns="50800" numCol="1" anchor="ctr">
              <a:noAutofit/>
            </a:bodyPr>
            <a:lstStyle/>
            <a:p>
              <a:pPr algn="ct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kern="0">
                <a:solidFill>
                  <a:srgbClr val="FFFFFF"/>
                </a:solidFill>
                <a:effectLst>
                  <a:outerShdw blurRad="38100" dist="12700" dir="5400000" rotWithShape="0">
                    <a:srgbClr val="000000">
                      <a:alpha val="50000"/>
                    </a:srgbClr>
                  </a:outerShdw>
                </a:effectLst>
                <a:cs typeface="+mn-ea"/>
                <a:sym typeface="+mn-lt"/>
              </a:endParaRPr>
            </a:p>
          </p:txBody>
        </p:sp>
        <p:sp>
          <p:nvSpPr>
            <p:cNvPr id="49" name="Shape 4552"/>
            <p:cNvSpPr/>
            <p:nvPr/>
          </p:nvSpPr>
          <p:spPr>
            <a:xfrm rot="4156047">
              <a:off x="-3395391" y="8007940"/>
              <a:ext cx="23158280" cy="8734976"/>
            </a:xfrm>
            <a:custGeom>
              <a:avLst/>
              <a:gdLst/>
              <a:ahLst/>
              <a:cxnLst>
                <a:cxn ang="0">
                  <a:pos x="wd2" y="hd2"/>
                </a:cxn>
                <a:cxn ang="5400000">
                  <a:pos x="wd2" y="hd2"/>
                </a:cxn>
                <a:cxn ang="10800000">
                  <a:pos x="wd2" y="hd2"/>
                </a:cxn>
                <a:cxn ang="16200000">
                  <a:pos x="wd2" y="hd2"/>
                </a:cxn>
              </a:cxnLst>
              <a:rect l="0" t="0" r="r" b="b"/>
              <a:pathLst>
                <a:path w="21600" h="17376" extrusionOk="0">
                  <a:moveTo>
                    <a:pt x="3067" y="5019"/>
                  </a:moveTo>
                  <a:cubicBezTo>
                    <a:pt x="5969" y="10928"/>
                    <a:pt x="10059" y="13374"/>
                    <a:pt x="13979" y="11543"/>
                  </a:cubicBezTo>
                  <a:cubicBezTo>
                    <a:pt x="17145" y="10064"/>
                    <a:pt x="19892" y="5895"/>
                    <a:pt x="21586" y="0"/>
                  </a:cubicBezTo>
                  <a:lnTo>
                    <a:pt x="21600" y="57"/>
                  </a:lnTo>
                  <a:cubicBezTo>
                    <a:pt x="18359" y="15106"/>
                    <a:pt x="9975" y="21600"/>
                    <a:pt x="2962" y="14493"/>
                  </a:cubicBezTo>
                  <a:cubicBezTo>
                    <a:pt x="1886" y="13404"/>
                    <a:pt x="889" y="11994"/>
                    <a:pt x="0" y="10306"/>
                  </a:cubicBezTo>
                  <a:lnTo>
                    <a:pt x="3067" y="5019"/>
                  </a:lnTo>
                  <a:close/>
                </a:path>
              </a:pathLst>
            </a:custGeom>
            <a:solidFill>
              <a:srgbClr val="DCDEE0"/>
            </a:solidFill>
            <a:ln w="12700" cap="flat">
              <a:noFill/>
              <a:miter lim="400000"/>
            </a:ln>
            <a:effectLst/>
          </p:spPr>
          <p:txBody>
            <a:bodyPr wrap="square" lIns="0" tIns="0" rIns="0" bIns="0" numCol="1" anchor="ctr">
              <a:noAutofit/>
            </a:bodyPr>
            <a:lstStyle>
              <a:lvl1pPr>
                <a:defRPr sz="3200"/>
              </a:lvl1pPr>
            </a:lstStyle>
            <a:p>
              <a:pPr algn="ctr" defTabSz="412750">
                <a:defRPr sz="1800"/>
              </a:pPr>
              <a:r>
                <a:rPr sz="1600" kern="0">
                  <a:solidFill>
                    <a:sysClr val="windowText" lastClr="000000"/>
                  </a:solidFill>
                  <a:cs typeface="+mn-ea"/>
                  <a:sym typeface="+mn-lt"/>
                </a:rPr>
                <a:t> </a:t>
              </a:r>
              <a:endParaRPr sz="1600" kern="0">
                <a:solidFill>
                  <a:sysClr val="windowText" lastClr="000000"/>
                </a:solidFill>
                <a:cs typeface="+mn-ea"/>
                <a:sym typeface="+mn-lt"/>
              </a:endParaRPr>
            </a:p>
          </p:txBody>
        </p:sp>
      </p:grpSp>
      <p:grpSp>
        <p:nvGrpSpPr>
          <p:cNvPr id="2" name="组合 1"/>
          <p:cNvGrpSpPr/>
          <p:nvPr/>
        </p:nvGrpSpPr>
        <p:grpSpPr>
          <a:xfrm>
            <a:off x="1366811" y="3053291"/>
            <a:ext cx="1176201" cy="1176201"/>
            <a:chOff x="1366811" y="3053291"/>
            <a:chExt cx="1176201" cy="1176201"/>
          </a:xfrm>
        </p:grpSpPr>
        <p:sp>
          <p:nvSpPr>
            <p:cNvPr id="51" name="Shape 4555"/>
            <p:cNvSpPr/>
            <p:nvPr/>
          </p:nvSpPr>
          <p:spPr>
            <a:xfrm>
              <a:off x="1366811" y="3053291"/>
              <a:ext cx="1176201" cy="11762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lumMod val="60000"/>
                <a:lumOff val="40000"/>
              </a:schemeClr>
            </a:solidFill>
            <a:ln w="12700" cap="flat">
              <a:noFill/>
              <a:miter lim="400000"/>
            </a:ln>
            <a:effectLst/>
          </p:spPr>
          <p:txBody>
            <a:bodyPr wrap="square" lIns="0" tIns="0" rIns="0" bIns="0" numCol="1" anchor="ctr">
              <a:noAutofit/>
            </a:bodyPr>
            <a:lstStyle/>
            <a:p>
              <a:pPr algn="ctr" defTabSz="412750">
                <a:defRPr sz="3200">
                  <a:solidFill>
                    <a:srgbClr val="FFFFFF"/>
                  </a:solidFill>
                </a:defRPr>
              </a:pPr>
              <a:endParaRPr sz="4265" kern="0">
                <a:solidFill>
                  <a:srgbClr val="FFFFFF"/>
                </a:solidFill>
                <a:cs typeface="+mn-ea"/>
                <a:sym typeface="+mn-lt"/>
              </a:endParaRPr>
            </a:p>
          </p:txBody>
        </p:sp>
        <p:sp>
          <p:nvSpPr>
            <p:cNvPr id="52" name="Shape 4556"/>
            <p:cNvSpPr/>
            <p:nvPr/>
          </p:nvSpPr>
          <p:spPr>
            <a:xfrm>
              <a:off x="1640442" y="3320852"/>
              <a:ext cx="628938" cy="641078"/>
            </a:xfrm>
            <a:custGeom>
              <a:avLst/>
              <a:gdLst/>
              <a:ahLst/>
              <a:cxnLst>
                <a:cxn ang="0">
                  <a:pos x="wd2" y="hd2"/>
                </a:cxn>
                <a:cxn ang="5400000">
                  <a:pos x="wd2" y="hd2"/>
                </a:cxn>
                <a:cxn ang="10800000">
                  <a:pos x="wd2" y="hd2"/>
                </a:cxn>
                <a:cxn ang="16200000">
                  <a:pos x="wd2" y="hd2"/>
                </a:cxn>
              </a:cxnLst>
              <a:rect l="0" t="0" r="r" b="b"/>
              <a:pathLst>
                <a:path w="21225" h="21568" extrusionOk="0">
                  <a:moveTo>
                    <a:pt x="5572" y="8"/>
                  </a:moveTo>
                  <a:cubicBezTo>
                    <a:pt x="5171" y="48"/>
                    <a:pt x="4793" y="244"/>
                    <a:pt x="4517" y="580"/>
                  </a:cubicBezTo>
                  <a:lnTo>
                    <a:pt x="355" y="5652"/>
                  </a:lnTo>
                  <a:cubicBezTo>
                    <a:pt x="-195" y="6323"/>
                    <a:pt x="-95" y="7316"/>
                    <a:pt x="577" y="7865"/>
                  </a:cubicBezTo>
                  <a:cubicBezTo>
                    <a:pt x="577" y="7865"/>
                    <a:pt x="1372" y="8510"/>
                    <a:pt x="1372" y="8510"/>
                  </a:cubicBezTo>
                  <a:cubicBezTo>
                    <a:pt x="2045" y="9059"/>
                    <a:pt x="3042" y="8961"/>
                    <a:pt x="3592" y="8289"/>
                  </a:cubicBezTo>
                  <a:lnTo>
                    <a:pt x="7755" y="3217"/>
                  </a:lnTo>
                  <a:cubicBezTo>
                    <a:pt x="8305" y="2545"/>
                    <a:pt x="8206" y="1570"/>
                    <a:pt x="7533" y="1022"/>
                  </a:cubicBezTo>
                  <a:lnTo>
                    <a:pt x="6737" y="358"/>
                  </a:lnTo>
                  <a:cubicBezTo>
                    <a:pt x="6401" y="84"/>
                    <a:pt x="5973" y="-32"/>
                    <a:pt x="5572" y="8"/>
                  </a:cubicBezTo>
                  <a:close/>
                  <a:moveTo>
                    <a:pt x="14563" y="8"/>
                  </a:moveTo>
                  <a:cubicBezTo>
                    <a:pt x="14161" y="37"/>
                    <a:pt x="13774" y="215"/>
                    <a:pt x="13490" y="543"/>
                  </a:cubicBezTo>
                  <a:lnTo>
                    <a:pt x="12824" y="1336"/>
                  </a:lnTo>
                  <a:cubicBezTo>
                    <a:pt x="12256" y="1992"/>
                    <a:pt x="12313" y="2982"/>
                    <a:pt x="12972" y="3549"/>
                  </a:cubicBezTo>
                  <a:lnTo>
                    <a:pt x="17948" y="7828"/>
                  </a:lnTo>
                  <a:cubicBezTo>
                    <a:pt x="18607" y="8396"/>
                    <a:pt x="19600" y="8318"/>
                    <a:pt x="20168" y="7662"/>
                  </a:cubicBezTo>
                  <a:lnTo>
                    <a:pt x="20834" y="6887"/>
                  </a:lnTo>
                  <a:cubicBezTo>
                    <a:pt x="21405" y="6233"/>
                    <a:pt x="21344" y="5241"/>
                    <a:pt x="20686" y="4674"/>
                  </a:cubicBezTo>
                  <a:lnTo>
                    <a:pt x="15710" y="395"/>
                  </a:lnTo>
                  <a:cubicBezTo>
                    <a:pt x="15381" y="111"/>
                    <a:pt x="14965" y="-21"/>
                    <a:pt x="14563" y="8"/>
                  </a:cubicBezTo>
                  <a:close/>
                  <a:moveTo>
                    <a:pt x="12398" y="4176"/>
                  </a:moveTo>
                  <a:cubicBezTo>
                    <a:pt x="12157" y="4081"/>
                    <a:pt x="11866" y="4193"/>
                    <a:pt x="11769" y="4434"/>
                  </a:cubicBezTo>
                  <a:cubicBezTo>
                    <a:pt x="11766" y="4442"/>
                    <a:pt x="11475" y="5148"/>
                    <a:pt x="10789" y="5246"/>
                  </a:cubicBezTo>
                  <a:cubicBezTo>
                    <a:pt x="10634" y="5269"/>
                    <a:pt x="10432" y="5266"/>
                    <a:pt x="10197" y="5264"/>
                  </a:cubicBezTo>
                  <a:cubicBezTo>
                    <a:pt x="9161" y="5257"/>
                    <a:pt x="7431" y="5249"/>
                    <a:pt x="5960" y="7459"/>
                  </a:cubicBezTo>
                  <a:cubicBezTo>
                    <a:pt x="5368" y="8347"/>
                    <a:pt x="5158" y="8982"/>
                    <a:pt x="5294" y="9525"/>
                  </a:cubicBezTo>
                  <a:cubicBezTo>
                    <a:pt x="5396" y="9930"/>
                    <a:pt x="5662" y="10292"/>
                    <a:pt x="6164" y="10521"/>
                  </a:cubicBezTo>
                  <a:cubicBezTo>
                    <a:pt x="6690" y="10757"/>
                    <a:pt x="7775" y="10541"/>
                    <a:pt x="8883" y="8953"/>
                  </a:cubicBezTo>
                  <a:cubicBezTo>
                    <a:pt x="9655" y="9587"/>
                    <a:pt x="11336" y="10748"/>
                    <a:pt x="13083" y="10631"/>
                  </a:cubicBezTo>
                  <a:cubicBezTo>
                    <a:pt x="13988" y="10571"/>
                    <a:pt x="14770" y="10185"/>
                    <a:pt x="15432" y="9469"/>
                  </a:cubicBezTo>
                  <a:lnTo>
                    <a:pt x="18688" y="11978"/>
                  </a:lnTo>
                  <a:lnTo>
                    <a:pt x="17504" y="13361"/>
                  </a:lnTo>
                  <a:lnTo>
                    <a:pt x="17486" y="13361"/>
                  </a:lnTo>
                  <a:lnTo>
                    <a:pt x="14840" y="11166"/>
                  </a:lnTo>
                  <a:lnTo>
                    <a:pt x="14193" y="11941"/>
                  </a:lnTo>
                  <a:lnTo>
                    <a:pt x="16857" y="14154"/>
                  </a:lnTo>
                  <a:lnTo>
                    <a:pt x="15710" y="15500"/>
                  </a:lnTo>
                  <a:lnTo>
                    <a:pt x="11880" y="12180"/>
                  </a:lnTo>
                  <a:lnTo>
                    <a:pt x="11214" y="12937"/>
                  </a:lnTo>
                  <a:lnTo>
                    <a:pt x="15062" y="16275"/>
                  </a:lnTo>
                  <a:lnTo>
                    <a:pt x="13582" y="18027"/>
                  </a:lnTo>
                  <a:lnTo>
                    <a:pt x="4906" y="10926"/>
                  </a:lnTo>
                  <a:cubicBezTo>
                    <a:pt x="4890" y="10915"/>
                    <a:pt x="4884" y="10917"/>
                    <a:pt x="4869" y="10908"/>
                  </a:cubicBezTo>
                  <a:cubicBezTo>
                    <a:pt x="4864" y="10902"/>
                    <a:pt x="4856" y="10895"/>
                    <a:pt x="4850" y="10889"/>
                  </a:cubicBezTo>
                  <a:cubicBezTo>
                    <a:pt x="4643" y="10711"/>
                    <a:pt x="4328" y="10738"/>
                    <a:pt x="4147" y="10945"/>
                  </a:cubicBezTo>
                  <a:lnTo>
                    <a:pt x="725" y="14910"/>
                  </a:lnTo>
                  <a:cubicBezTo>
                    <a:pt x="546" y="15117"/>
                    <a:pt x="556" y="15413"/>
                    <a:pt x="762" y="15592"/>
                  </a:cubicBezTo>
                  <a:lnTo>
                    <a:pt x="7459" y="21439"/>
                  </a:lnTo>
                  <a:cubicBezTo>
                    <a:pt x="7552" y="21520"/>
                    <a:pt x="7676" y="21568"/>
                    <a:pt x="7792" y="21568"/>
                  </a:cubicBezTo>
                  <a:cubicBezTo>
                    <a:pt x="7928" y="21568"/>
                    <a:pt x="8064" y="21509"/>
                    <a:pt x="8162" y="21402"/>
                  </a:cubicBezTo>
                  <a:lnTo>
                    <a:pt x="11085" y="18193"/>
                  </a:lnTo>
                  <a:cubicBezTo>
                    <a:pt x="11099" y="18180"/>
                    <a:pt x="11111" y="18151"/>
                    <a:pt x="11122" y="18138"/>
                  </a:cubicBezTo>
                  <a:lnTo>
                    <a:pt x="11418" y="17806"/>
                  </a:lnTo>
                  <a:lnTo>
                    <a:pt x="13194" y="19263"/>
                  </a:lnTo>
                  <a:cubicBezTo>
                    <a:pt x="13403" y="19438"/>
                    <a:pt x="13721" y="19417"/>
                    <a:pt x="13897" y="19207"/>
                  </a:cubicBezTo>
                  <a:lnTo>
                    <a:pt x="19835" y="12144"/>
                  </a:lnTo>
                  <a:cubicBezTo>
                    <a:pt x="19923" y="12040"/>
                    <a:pt x="19961" y="11909"/>
                    <a:pt x="19946" y="11775"/>
                  </a:cubicBezTo>
                  <a:cubicBezTo>
                    <a:pt x="19931" y="11640"/>
                    <a:pt x="19869" y="11524"/>
                    <a:pt x="19761" y="11443"/>
                  </a:cubicBezTo>
                  <a:lnTo>
                    <a:pt x="15876" y="8473"/>
                  </a:lnTo>
                  <a:cubicBezTo>
                    <a:pt x="15445" y="8216"/>
                    <a:pt x="15248" y="8311"/>
                    <a:pt x="14951" y="8584"/>
                  </a:cubicBezTo>
                  <a:cubicBezTo>
                    <a:pt x="14405" y="9284"/>
                    <a:pt x="13766" y="9639"/>
                    <a:pt x="13009" y="9691"/>
                  </a:cubicBezTo>
                  <a:cubicBezTo>
                    <a:pt x="11105" y="9818"/>
                    <a:pt x="9125" y="7903"/>
                    <a:pt x="9105" y="7883"/>
                  </a:cubicBezTo>
                  <a:cubicBezTo>
                    <a:pt x="9002" y="7781"/>
                    <a:pt x="8845" y="7734"/>
                    <a:pt x="8698" y="7754"/>
                  </a:cubicBezTo>
                  <a:cubicBezTo>
                    <a:pt x="8553" y="7776"/>
                    <a:pt x="8437" y="7866"/>
                    <a:pt x="8365" y="7994"/>
                  </a:cubicBezTo>
                  <a:cubicBezTo>
                    <a:pt x="7644" y="9283"/>
                    <a:pt x="6759" y="9800"/>
                    <a:pt x="6497" y="9617"/>
                  </a:cubicBezTo>
                  <a:cubicBezTo>
                    <a:pt x="6282" y="9478"/>
                    <a:pt x="6236" y="9357"/>
                    <a:pt x="6219" y="9285"/>
                  </a:cubicBezTo>
                  <a:cubicBezTo>
                    <a:pt x="6174" y="9111"/>
                    <a:pt x="6221" y="8750"/>
                    <a:pt x="6737" y="7975"/>
                  </a:cubicBezTo>
                  <a:cubicBezTo>
                    <a:pt x="7926" y="6189"/>
                    <a:pt x="9173" y="6197"/>
                    <a:pt x="10178" y="6205"/>
                  </a:cubicBezTo>
                  <a:cubicBezTo>
                    <a:pt x="10443" y="6207"/>
                    <a:pt x="10709" y="6220"/>
                    <a:pt x="10937" y="6186"/>
                  </a:cubicBezTo>
                  <a:cubicBezTo>
                    <a:pt x="12169" y="6008"/>
                    <a:pt x="12637" y="4835"/>
                    <a:pt x="12657" y="4785"/>
                  </a:cubicBezTo>
                  <a:cubicBezTo>
                    <a:pt x="12753" y="4544"/>
                    <a:pt x="12641" y="4271"/>
                    <a:pt x="12398" y="4176"/>
                  </a:cubicBezTo>
                  <a:close/>
                  <a:moveTo>
                    <a:pt x="4647" y="11922"/>
                  </a:moveTo>
                  <a:lnTo>
                    <a:pt x="10715" y="16957"/>
                  </a:lnTo>
                  <a:cubicBezTo>
                    <a:pt x="10715" y="16957"/>
                    <a:pt x="7699" y="20332"/>
                    <a:pt x="7699" y="20332"/>
                  </a:cubicBezTo>
                  <a:lnTo>
                    <a:pt x="6349" y="19115"/>
                  </a:lnTo>
                  <a:lnTo>
                    <a:pt x="8643" y="16533"/>
                  </a:lnTo>
                  <a:lnTo>
                    <a:pt x="7903" y="15851"/>
                  </a:lnTo>
                  <a:lnTo>
                    <a:pt x="5609" y="18414"/>
                  </a:lnTo>
                  <a:lnTo>
                    <a:pt x="4258" y="17215"/>
                  </a:lnTo>
                  <a:lnTo>
                    <a:pt x="6460" y="14781"/>
                  </a:lnTo>
                  <a:lnTo>
                    <a:pt x="5720" y="14099"/>
                  </a:lnTo>
                  <a:lnTo>
                    <a:pt x="3537" y="16570"/>
                  </a:lnTo>
                  <a:lnTo>
                    <a:pt x="1742" y="15076"/>
                  </a:lnTo>
                  <a:lnTo>
                    <a:pt x="4647" y="11922"/>
                  </a:lnTo>
                  <a:close/>
                </a:path>
              </a:pathLst>
            </a:custGeom>
            <a:solidFill>
              <a:srgbClr val="FFFFFF"/>
            </a:solidFill>
            <a:ln w="12700" cap="flat">
              <a:noFill/>
              <a:miter lim="400000"/>
            </a:ln>
            <a:effectLst/>
          </p:spPr>
          <p:txBody>
            <a:bodyPr wrap="square" lIns="50800" tIns="50800" rIns="50800" bIns="50800" numCol="1" anchor="ctr">
              <a:noAutofit/>
            </a:bodyPr>
            <a:lstStyle/>
            <a:p>
              <a:pPr algn="ct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kern="0">
                <a:solidFill>
                  <a:srgbClr val="FFFFFF"/>
                </a:solidFill>
                <a:effectLst>
                  <a:outerShdw blurRad="38100" dist="12700" dir="5400000" rotWithShape="0">
                    <a:srgbClr val="000000">
                      <a:alpha val="50000"/>
                    </a:srgbClr>
                  </a:outerShdw>
                </a:effectLst>
                <a:cs typeface="+mn-ea"/>
                <a:sym typeface="+mn-lt"/>
              </a:endParaRPr>
            </a:p>
          </p:txBody>
        </p:sp>
      </p:grpSp>
      <p:grpSp>
        <p:nvGrpSpPr>
          <p:cNvPr id="4" name="组合 3"/>
          <p:cNvGrpSpPr/>
          <p:nvPr/>
        </p:nvGrpSpPr>
        <p:grpSpPr>
          <a:xfrm>
            <a:off x="5384409" y="5011612"/>
            <a:ext cx="1176201" cy="1176201"/>
            <a:chOff x="5384409" y="5011612"/>
            <a:chExt cx="1176201" cy="1176201"/>
          </a:xfrm>
        </p:grpSpPr>
        <p:sp>
          <p:nvSpPr>
            <p:cNvPr id="54" name="Shape 4558"/>
            <p:cNvSpPr/>
            <p:nvPr/>
          </p:nvSpPr>
          <p:spPr>
            <a:xfrm>
              <a:off x="5384409" y="5011612"/>
              <a:ext cx="1176201" cy="11762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lumMod val="60000"/>
                <a:lumOff val="40000"/>
              </a:schemeClr>
            </a:solidFill>
            <a:ln w="12700" cap="flat">
              <a:noFill/>
              <a:miter lim="400000"/>
            </a:ln>
            <a:effectLst/>
          </p:spPr>
          <p:txBody>
            <a:bodyPr wrap="square" lIns="0" tIns="0" rIns="0" bIns="0" numCol="1" anchor="ctr">
              <a:noAutofit/>
            </a:bodyPr>
            <a:lstStyle/>
            <a:p>
              <a:pPr algn="ctr" defTabSz="412750">
                <a:defRPr sz="3200">
                  <a:solidFill>
                    <a:srgbClr val="FFFFFF"/>
                  </a:solidFill>
                </a:defRPr>
              </a:pPr>
              <a:endParaRPr sz="4265" kern="0">
                <a:solidFill>
                  <a:srgbClr val="FFFFFF"/>
                </a:solidFill>
                <a:cs typeface="+mn-ea"/>
                <a:sym typeface="+mn-lt"/>
              </a:endParaRPr>
            </a:p>
          </p:txBody>
        </p:sp>
        <p:sp>
          <p:nvSpPr>
            <p:cNvPr id="55" name="Shape 4559"/>
            <p:cNvSpPr/>
            <p:nvPr/>
          </p:nvSpPr>
          <p:spPr>
            <a:xfrm>
              <a:off x="5621492" y="5392808"/>
              <a:ext cx="702034" cy="453804"/>
            </a:xfrm>
            <a:custGeom>
              <a:avLst/>
              <a:gdLst/>
              <a:ahLst/>
              <a:cxnLst>
                <a:cxn ang="0">
                  <a:pos x="wd2" y="hd2"/>
                </a:cxn>
                <a:cxn ang="5400000">
                  <a:pos x="wd2" y="hd2"/>
                </a:cxn>
                <a:cxn ang="10800000">
                  <a:pos x="wd2" y="hd2"/>
                </a:cxn>
                <a:cxn ang="16200000">
                  <a:pos x="wd2" y="hd2"/>
                </a:cxn>
              </a:cxnLst>
              <a:rect l="0" t="0" r="r" b="b"/>
              <a:pathLst>
                <a:path w="21594" h="21600" extrusionOk="0">
                  <a:moveTo>
                    <a:pt x="2318" y="0"/>
                  </a:moveTo>
                  <a:cubicBezTo>
                    <a:pt x="2073" y="0"/>
                    <a:pt x="1871" y="314"/>
                    <a:pt x="1871" y="693"/>
                  </a:cubicBezTo>
                  <a:lnTo>
                    <a:pt x="1871" y="16780"/>
                  </a:lnTo>
                  <a:cubicBezTo>
                    <a:pt x="1871" y="17157"/>
                    <a:pt x="2073" y="17473"/>
                    <a:pt x="2318" y="17473"/>
                  </a:cubicBezTo>
                  <a:lnTo>
                    <a:pt x="19236" y="17473"/>
                  </a:lnTo>
                  <a:cubicBezTo>
                    <a:pt x="19481" y="17473"/>
                    <a:pt x="19684" y="17157"/>
                    <a:pt x="19684" y="16780"/>
                  </a:cubicBezTo>
                  <a:lnTo>
                    <a:pt x="19684" y="693"/>
                  </a:lnTo>
                  <a:cubicBezTo>
                    <a:pt x="19684" y="314"/>
                    <a:pt x="19481" y="0"/>
                    <a:pt x="19236" y="0"/>
                  </a:cubicBezTo>
                  <a:lnTo>
                    <a:pt x="2318" y="0"/>
                  </a:lnTo>
                  <a:close/>
                  <a:moveTo>
                    <a:pt x="3428" y="2410"/>
                  </a:moveTo>
                  <a:lnTo>
                    <a:pt x="18127" y="2410"/>
                  </a:lnTo>
                  <a:lnTo>
                    <a:pt x="18127" y="15063"/>
                  </a:lnTo>
                  <a:lnTo>
                    <a:pt x="3428" y="15063"/>
                  </a:lnTo>
                  <a:cubicBezTo>
                    <a:pt x="3428" y="15063"/>
                    <a:pt x="3428" y="2410"/>
                    <a:pt x="3428" y="2410"/>
                  </a:cubicBezTo>
                  <a:close/>
                  <a:moveTo>
                    <a:pt x="118" y="18316"/>
                  </a:moveTo>
                  <a:cubicBezTo>
                    <a:pt x="87" y="18316"/>
                    <a:pt x="41" y="18340"/>
                    <a:pt x="21" y="18377"/>
                  </a:cubicBezTo>
                  <a:cubicBezTo>
                    <a:pt x="-1" y="18415"/>
                    <a:pt x="-3" y="18449"/>
                    <a:pt x="2" y="18497"/>
                  </a:cubicBezTo>
                  <a:cubicBezTo>
                    <a:pt x="5" y="18528"/>
                    <a:pt x="323" y="21600"/>
                    <a:pt x="2824" y="21600"/>
                  </a:cubicBezTo>
                  <a:lnTo>
                    <a:pt x="18769" y="21600"/>
                  </a:lnTo>
                  <a:cubicBezTo>
                    <a:pt x="21272" y="21600"/>
                    <a:pt x="21589" y="18528"/>
                    <a:pt x="21592" y="18497"/>
                  </a:cubicBezTo>
                  <a:cubicBezTo>
                    <a:pt x="21597" y="18449"/>
                    <a:pt x="21593" y="18415"/>
                    <a:pt x="21573" y="18377"/>
                  </a:cubicBezTo>
                  <a:cubicBezTo>
                    <a:pt x="21552" y="18340"/>
                    <a:pt x="21508" y="18316"/>
                    <a:pt x="21475" y="18316"/>
                  </a:cubicBezTo>
                  <a:lnTo>
                    <a:pt x="118" y="18316"/>
                  </a:lnTo>
                  <a:close/>
                  <a:moveTo>
                    <a:pt x="9191" y="19401"/>
                  </a:moveTo>
                  <a:lnTo>
                    <a:pt x="12403" y="19401"/>
                  </a:lnTo>
                  <a:cubicBezTo>
                    <a:pt x="12403" y="19401"/>
                    <a:pt x="12403" y="20546"/>
                    <a:pt x="12403" y="20546"/>
                  </a:cubicBezTo>
                  <a:lnTo>
                    <a:pt x="9191" y="20546"/>
                  </a:lnTo>
                  <a:lnTo>
                    <a:pt x="9191" y="19401"/>
                  </a:lnTo>
                  <a:close/>
                </a:path>
              </a:pathLst>
            </a:custGeom>
            <a:solidFill>
              <a:srgbClr val="FFFFFF"/>
            </a:solidFill>
            <a:ln w="12700" cap="flat">
              <a:noFill/>
              <a:miter lim="400000"/>
            </a:ln>
            <a:effectLst/>
          </p:spPr>
          <p:txBody>
            <a:bodyPr wrap="square" lIns="50800" tIns="50800" rIns="50800" bIns="50800" numCol="1" anchor="ctr">
              <a:noAutofit/>
            </a:bodyPr>
            <a:lstStyle/>
            <a:p>
              <a:pPr algn="ct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kern="0">
                <a:solidFill>
                  <a:srgbClr val="FFFFFF"/>
                </a:solidFill>
                <a:effectLst>
                  <a:outerShdw blurRad="38100" dist="12700" dir="5400000" rotWithShape="0">
                    <a:srgbClr val="000000">
                      <a:alpha val="50000"/>
                    </a:srgbClr>
                  </a:outerShdw>
                </a:effectLst>
                <a:cs typeface="+mn-ea"/>
                <a:sym typeface="+mn-lt"/>
              </a:endParaRPr>
            </a:p>
          </p:txBody>
        </p:sp>
      </p:grpSp>
      <p:grpSp>
        <p:nvGrpSpPr>
          <p:cNvPr id="3" name="组合 2"/>
          <p:cNvGrpSpPr/>
          <p:nvPr/>
        </p:nvGrpSpPr>
        <p:grpSpPr>
          <a:xfrm>
            <a:off x="4173111" y="4091564"/>
            <a:ext cx="1176201" cy="1176201"/>
            <a:chOff x="4173111" y="4091564"/>
            <a:chExt cx="1176201" cy="1176201"/>
          </a:xfrm>
        </p:grpSpPr>
        <p:sp>
          <p:nvSpPr>
            <p:cNvPr id="57" name="Shape 4561"/>
            <p:cNvSpPr/>
            <p:nvPr/>
          </p:nvSpPr>
          <p:spPr>
            <a:xfrm>
              <a:off x="4173111" y="4091564"/>
              <a:ext cx="1176201" cy="11762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lumMod val="20000"/>
                <a:lumOff val="80000"/>
              </a:schemeClr>
            </a:solidFill>
            <a:ln w="12700" cap="flat">
              <a:noFill/>
              <a:miter lim="400000"/>
            </a:ln>
            <a:effectLst/>
          </p:spPr>
          <p:txBody>
            <a:bodyPr wrap="square" lIns="0" tIns="0" rIns="0" bIns="0" numCol="1" anchor="ctr">
              <a:noAutofit/>
            </a:bodyPr>
            <a:lstStyle/>
            <a:p>
              <a:pPr algn="ctr" defTabSz="412750">
                <a:defRPr sz="3200">
                  <a:solidFill>
                    <a:srgbClr val="FFFFFF"/>
                  </a:solidFill>
                </a:defRPr>
              </a:pPr>
              <a:endParaRPr sz="4265" kern="0">
                <a:solidFill>
                  <a:srgbClr val="FFFFFF"/>
                </a:solidFill>
                <a:cs typeface="+mn-ea"/>
                <a:sym typeface="+mn-lt"/>
              </a:endParaRPr>
            </a:p>
          </p:txBody>
        </p:sp>
        <p:sp>
          <p:nvSpPr>
            <p:cNvPr id="58" name="Shape 4562"/>
            <p:cNvSpPr/>
            <p:nvPr/>
          </p:nvSpPr>
          <p:spPr>
            <a:xfrm>
              <a:off x="4513458" y="4353301"/>
              <a:ext cx="524163" cy="627942"/>
            </a:xfrm>
            <a:custGeom>
              <a:avLst/>
              <a:gdLst/>
              <a:ahLst/>
              <a:cxnLst>
                <a:cxn ang="0">
                  <a:pos x="wd2" y="hd2"/>
                </a:cxn>
                <a:cxn ang="5400000">
                  <a:pos x="wd2" y="hd2"/>
                </a:cxn>
                <a:cxn ang="10800000">
                  <a:pos x="wd2" y="hd2"/>
                </a:cxn>
                <a:cxn ang="16200000">
                  <a:pos x="wd2" y="hd2"/>
                </a:cxn>
              </a:cxnLst>
              <a:rect l="0" t="0" r="r" b="b"/>
              <a:pathLst>
                <a:path w="21391" h="21600" extrusionOk="0">
                  <a:moveTo>
                    <a:pt x="6852" y="0"/>
                  </a:moveTo>
                  <a:cubicBezTo>
                    <a:pt x="6254" y="0"/>
                    <a:pt x="5764" y="393"/>
                    <a:pt x="5764" y="898"/>
                  </a:cubicBezTo>
                  <a:lnTo>
                    <a:pt x="5764" y="2029"/>
                  </a:lnTo>
                  <a:cubicBezTo>
                    <a:pt x="5764" y="2533"/>
                    <a:pt x="6254" y="2946"/>
                    <a:pt x="6852" y="2946"/>
                  </a:cubicBezTo>
                  <a:lnTo>
                    <a:pt x="8056" y="2946"/>
                  </a:lnTo>
                  <a:lnTo>
                    <a:pt x="8056" y="4020"/>
                  </a:lnTo>
                  <a:cubicBezTo>
                    <a:pt x="3428" y="4975"/>
                    <a:pt x="0" y="8491"/>
                    <a:pt x="0" y="12683"/>
                  </a:cubicBezTo>
                  <a:cubicBezTo>
                    <a:pt x="0" y="17606"/>
                    <a:pt x="4740" y="21600"/>
                    <a:pt x="10579" y="21600"/>
                  </a:cubicBezTo>
                  <a:cubicBezTo>
                    <a:pt x="16420" y="21600"/>
                    <a:pt x="21182" y="17606"/>
                    <a:pt x="21182" y="12683"/>
                  </a:cubicBezTo>
                  <a:cubicBezTo>
                    <a:pt x="21182" y="10738"/>
                    <a:pt x="20426" y="8942"/>
                    <a:pt x="19168" y="7473"/>
                  </a:cubicBezTo>
                  <a:cubicBezTo>
                    <a:pt x="19168" y="7473"/>
                    <a:pt x="20765" y="6107"/>
                    <a:pt x="20765" y="6107"/>
                  </a:cubicBezTo>
                  <a:cubicBezTo>
                    <a:pt x="21600" y="5402"/>
                    <a:pt x="21600" y="4255"/>
                    <a:pt x="20765" y="3551"/>
                  </a:cubicBezTo>
                  <a:cubicBezTo>
                    <a:pt x="19928" y="2847"/>
                    <a:pt x="18591" y="2847"/>
                    <a:pt x="17756" y="3551"/>
                  </a:cubicBezTo>
                  <a:lnTo>
                    <a:pt x="15996" y="5015"/>
                  </a:lnTo>
                  <a:cubicBezTo>
                    <a:pt x="15135" y="4580"/>
                    <a:pt x="14193" y="4254"/>
                    <a:pt x="13195" y="4039"/>
                  </a:cubicBezTo>
                  <a:lnTo>
                    <a:pt x="13195" y="2946"/>
                  </a:lnTo>
                  <a:lnTo>
                    <a:pt x="14306" y="2946"/>
                  </a:lnTo>
                  <a:cubicBezTo>
                    <a:pt x="14905" y="2946"/>
                    <a:pt x="15394" y="2533"/>
                    <a:pt x="15394" y="2029"/>
                  </a:cubicBezTo>
                  <a:lnTo>
                    <a:pt x="15394" y="898"/>
                  </a:lnTo>
                  <a:cubicBezTo>
                    <a:pt x="15394" y="393"/>
                    <a:pt x="14905" y="0"/>
                    <a:pt x="14306" y="0"/>
                  </a:cubicBezTo>
                  <a:lnTo>
                    <a:pt x="6852" y="0"/>
                  </a:lnTo>
                  <a:close/>
                  <a:moveTo>
                    <a:pt x="10579" y="5912"/>
                  </a:moveTo>
                  <a:cubicBezTo>
                    <a:pt x="15004" y="5912"/>
                    <a:pt x="18612" y="8953"/>
                    <a:pt x="18612" y="12683"/>
                  </a:cubicBezTo>
                  <a:cubicBezTo>
                    <a:pt x="18612" y="16412"/>
                    <a:pt x="15004" y="19434"/>
                    <a:pt x="10579" y="19434"/>
                  </a:cubicBezTo>
                  <a:cubicBezTo>
                    <a:pt x="6156" y="19434"/>
                    <a:pt x="2546" y="16412"/>
                    <a:pt x="2546" y="12683"/>
                  </a:cubicBezTo>
                  <a:cubicBezTo>
                    <a:pt x="2546" y="8953"/>
                    <a:pt x="6156" y="5912"/>
                    <a:pt x="10579" y="5912"/>
                  </a:cubicBezTo>
                  <a:close/>
                  <a:moveTo>
                    <a:pt x="10163" y="7493"/>
                  </a:moveTo>
                  <a:cubicBezTo>
                    <a:pt x="9454" y="7493"/>
                    <a:pt x="8889" y="7968"/>
                    <a:pt x="8889" y="8566"/>
                  </a:cubicBezTo>
                  <a:lnTo>
                    <a:pt x="8889" y="12917"/>
                  </a:lnTo>
                  <a:cubicBezTo>
                    <a:pt x="8889" y="13515"/>
                    <a:pt x="9454" y="13990"/>
                    <a:pt x="10163" y="13990"/>
                  </a:cubicBezTo>
                  <a:cubicBezTo>
                    <a:pt x="10872" y="13990"/>
                    <a:pt x="11459" y="13515"/>
                    <a:pt x="11459" y="12917"/>
                  </a:cubicBezTo>
                  <a:lnTo>
                    <a:pt x="11459" y="8566"/>
                  </a:lnTo>
                  <a:cubicBezTo>
                    <a:pt x="11459" y="7968"/>
                    <a:pt x="10872" y="7493"/>
                    <a:pt x="10163" y="749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kern="0">
                <a:solidFill>
                  <a:srgbClr val="FFFFFF"/>
                </a:solidFill>
                <a:effectLst>
                  <a:outerShdw blurRad="38100" dist="12700" dir="5400000" rotWithShape="0">
                    <a:srgbClr val="000000">
                      <a:alpha val="50000"/>
                    </a:srgbClr>
                  </a:outerShdw>
                </a:effectLst>
                <a:cs typeface="+mn-ea"/>
                <a:sym typeface="+mn-lt"/>
              </a:endParaRPr>
            </a:p>
          </p:txBody>
        </p:sp>
      </p:grpSp>
      <p:sp>
        <p:nvSpPr>
          <p:cNvPr id="59" name="Shape 4564"/>
          <p:cNvSpPr/>
          <p:nvPr/>
        </p:nvSpPr>
        <p:spPr>
          <a:xfrm rot="10594">
            <a:off x="6786640" y="5409439"/>
            <a:ext cx="2502800" cy="976764"/>
          </a:xfrm>
          <a:prstGeom prst="rect">
            <a:avLst/>
          </a:prstGeom>
          <a:ln w="12700">
            <a:miter lim="400000"/>
          </a:ln>
        </p:spPr>
        <p:txBody>
          <a:bodyPr lIns="25400" tIns="25400" rIns="25400" bIns="25400" anchor="ctr"/>
          <a:lstStyle/>
          <a:p>
            <a:pPr defTabSz="412750">
              <a:lnSpc>
                <a:spcPct val="130000"/>
              </a:lnSpc>
              <a:spcBef>
                <a:spcPts val="300"/>
              </a:spcBef>
              <a:defRPr sz="1800"/>
            </a:pPr>
            <a:r>
              <a:rPr lang="zh-CN" altLang="en-US" sz="1465" b="1" kern="0" dirty="0">
                <a:solidFill>
                  <a:schemeClr val="tx2">
                    <a:lumMod val="75000"/>
                  </a:schemeClr>
                </a:solidFill>
                <a:cs typeface="+mn-ea"/>
                <a:sym typeface="+mn-lt"/>
              </a:rPr>
              <a:t>第一阶段</a:t>
            </a:r>
            <a:endParaRPr lang="en-US" altLang="zh-CN" sz="1465" b="1" kern="0" dirty="0">
              <a:solidFill>
                <a:schemeClr val="tx2">
                  <a:lumMod val="75000"/>
                </a:schemeClr>
              </a:solidFill>
              <a:cs typeface="+mn-ea"/>
              <a:sym typeface="+mn-lt"/>
            </a:endParaRPr>
          </a:p>
          <a:p>
            <a:pPr>
              <a:lnSpc>
                <a:spcPct val="150000"/>
              </a:lnSpc>
              <a:spcAft>
                <a:spcPts val="1200"/>
              </a:spcAft>
            </a:pPr>
            <a:r>
              <a:rPr lang="zh-CN" altLang="en-US" sz="1100" dirty="0">
                <a:solidFill>
                  <a:prstClr val="black"/>
                </a:solidFill>
                <a:cs typeface="+mn-ea"/>
                <a:sym typeface="+mn-lt"/>
              </a:rPr>
              <a:t>2005年起，启动实施“两纲教育”，推进以“学科德育”为核心理念的课程改革。</a:t>
            </a:r>
            <a:endParaRPr lang="zh-CN" altLang="en-US" sz="1100" dirty="0">
              <a:solidFill>
                <a:prstClr val="black"/>
              </a:solidFill>
              <a:cs typeface="+mn-ea"/>
              <a:sym typeface="+mn-lt"/>
            </a:endParaRPr>
          </a:p>
        </p:txBody>
      </p:sp>
      <p:sp>
        <p:nvSpPr>
          <p:cNvPr id="60" name="Shape 4565"/>
          <p:cNvSpPr/>
          <p:nvPr/>
        </p:nvSpPr>
        <p:spPr>
          <a:xfrm rot="10594">
            <a:off x="3743700" y="3067395"/>
            <a:ext cx="2472040" cy="871980"/>
          </a:xfrm>
          <a:prstGeom prst="rect">
            <a:avLst/>
          </a:prstGeom>
          <a:ln w="12700">
            <a:miter lim="400000"/>
          </a:ln>
        </p:spPr>
        <p:txBody>
          <a:bodyPr lIns="25400" tIns="25400" rIns="25400" bIns="25400" anchor="ctr"/>
          <a:lstStyle/>
          <a:p>
            <a:pPr defTabSz="412750">
              <a:lnSpc>
                <a:spcPct val="130000"/>
              </a:lnSpc>
              <a:spcBef>
                <a:spcPts val="300"/>
              </a:spcBef>
              <a:defRPr sz="1800"/>
            </a:pPr>
            <a:r>
              <a:rPr lang="zh-CN" altLang="en-US" sz="1465" b="1" kern="0" dirty="0">
                <a:solidFill>
                  <a:schemeClr val="tx2">
                    <a:lumMod val="75000"/>
                  </a:schemeClr>
                </a:solidFill>
                <a:cs typeface="+mn-ea"/>
                <a:sym typeface="+mn-lt"/>
              </a:rPr>
              <a:t>上海</a:t>
            </a:r>
            <a:r>
              <a:rPr lang="zh-CN" altLang="en-US" sz="1465" b="1" kern="0" dirty="0">
                <a:solidFill>
                  <a:schemeClr val="tx2">
                    <a:lumMod val="75000"/>
                  </a:schemeClr>
                </a:solidFill>
                <a:cs typeface="+mn-ea"/>
                <a:sym typeface="+mn-lt"/>
              </a:rPr>
              <a:t>试点</a:t>
            </a:r>
            <a:endParaRPr lang="en-US" altLang="zh-CN" sz="1465" b="1" kern="0" dirty="0">
              <a:solidFill>
                <a:schemeClr val="tx2">
                  <a:lumMod val="75000"/>
                </a:schemeClr>
              </a:solidFill>
              <a:cs typeface="+mn-ea"/>
              <a:sym typeface="+mn-lt"/>
            </a:endParaRPr>
          </a:p>
          <a:p>
            <a:pPr>
              <a:lnSpc>
                <a:spcPct val="150000"/>
              </a:lnSpc>
              <a:spcAft>
                <a:spcPts val="1200"/>
              </a:spcAft>
            </a:pPr>
            <a:r>
              <a:rPr lang="zh-CN" altLang="en-US" sz="1100" dirty="0">
                <a:solidFill>
                  <a:prstClr val="black"/>
                </a:solidFill>
                <a:cs typeface="+mn-ea"/>
                <a:sym typeface="+mn-lt"/>
              </a:rPr>
              <a:t>上海也由此开启了学校思想政治教育课程改革的探索之路。 在此进程中，构建全员、全课程育人格局的理念也越来越清晰。</a:t>
            </a:r>
            <a:endParaRPr lang="zh-CN" altLang="en-US" sz="1100" dirty="0">
              <a:solidFill>
                <a:prstClr val="black"/>
              </a:solidFill>
              <a:cs typeface="+mn-ea"/>
              <a:sym typeface="+mn-lt"/>
            </a:endParaRPr>
          </a:p>
        </p:txBody>
      </p:sp>
      <p:sp>
        <p:nvSpPr>
          <p:cNvPr id="61" name="Shape 4566"/>
          <p:cNvSpPr/>
          <p:nvPr/>
        </p:nvSpPr>
        <p:spPr>
          <a:xfrm rot="10594">
            <a:off x="6968658" y="2340451"/>
            <a:ext cx="2173269" cy="965824"/>
          </a:xfrm>
          <a:prstGeom prst="rect">
            <a:avLst/>
          </a:prstGeom>
          <a:ln w="12700">
            <a:miter lim="400000"/>
          </a:ln>
        </p:spPr>
        <p:txBody>
          <a:bodyPr lIns="25400" tIns="25400" rIns="25400" bIns="25400" anchor="ctr"/>
          <a:lstStyle/>
          <a:p>
            <a:pPr algn="r" defTabSz="412750">
              <a:lnSpc>
                <a:spcPct val="130000"/>
              </a:lnSpc>
              <a:spcBef>
                <a:spcPts val="300"/>
              </a:spcBef>
              <a:defRPr sz="1800"/>
            </a:pPr>
            <a:r>
              <a:rPr lang="zh-CN" altLang="en-US" sz="1465" b="1" kern="0" dirty="0">
                <a:solidFill>
                  <a:schemeClr val="tx2">
                    <a:lumMod val="75000"/>
                  </a:schemeClr>
                </a:solidFill>
                <a:cs typeface="+mn-ea"/>
                <a:sym typeface="+mn-lt"/>
              </a:rPr>
              <a:t>第三阶段</a:t>
            </a:r>
            <a:endParaRPr lang="en-US" altLang="zh-CN" sz="1465" b="1" kern="0" dirty="0">
              <a:solidFill>
                <a:schemeClr val="tx2">
                  <a:lumMod val="75000"/>
                </a:schemeClr>
              </a:solidFill>
              <a:cs typeface="+mn-ea"/>
              <a:sym typeface="+mn-lt"/>
            </a:endParaRPr>
          </a:p>
          <a:p>
            <a:pPr>
              <a:lnSpc>
                <a:spcPct val="150000"/>
              </a:lnSpc>
              <a:spcAft>
                <a:spcPts val="1200"/>
              </a:spcAft>
            </a:pPr>
            <a:r>
              <a:rPr lang="zh-CN" altLang="en-US" sz="1100" dirty="0">
                <a:solidFill>
                  <a:prstClr val="black"/>
                </a:solidFill>
                <a:cs typeface="+mn-ea"/>
                <a:sym typeface="+mn-lt"/>
              </a:rPr>
              <a:t>2014年起，将德育纳入教育综合改革重要项目，逐步探索从思政课程到课程思政的转变。</a:t>
            </a:r>
            <a:endParaRPr lang="zh-CN" altLang="en-US" sz="1100" dirty="0">
              <a:solidFill>
                <a:prstClr val="black"/>
              </a:solidFill>
              <a:cs typeface="+mn-ea"/>
              <a:sym typeface="+mn-lt"/>
            </a:endParaRPr>
          </a:p>
        </p:txBody>
      </p:sp>
      <p:sp>
        <p:nvSpPr>
          <p:cNvPr id="62" name="Shape 4567"/>
          <p:cNvSpPr/>
          <p:nvPr/>
        </p:nvSpPr>
        <p:spPr>
          <a:xfrm rot="10594">
            <a:off x="1220647" y="4344834"/>
            <a:ext cx="2350609" cy="884055"/>
          </a:xfrm>
          <a:prstGeom prst="rect">
            <a:avLst/>
          </a:prstGeom>
          <a:ln w="12700">
            <a:miter lim="400000"/>
          </a:ln>
        </p:spPr>
        <p:txBody>
          <a:bodyPr lIns="25400" tIns="25400" rIns="25400" bIns="25400" anchor="ctr"/>
          <a:lstStyle/>
          <a:p>
            <a:pPr defTabSz="412750">
              <a:lnSpc>
                <a:spcPct val="130000"/>
              </a:lnSpc>
              <a:spcBef>
                <a:spcPts val="300"/>
              </a:spcBef>
              <a:defRPr sz="1800"/>
            </a:pPr>
            <a:r>
              <a:rPr lang="en-US" altLang="zh-CN" sz="1465" b="1" kern="0" dirty="0">
                <a:solidFill>
                  <a:schemeClr val="tx2">
                    <a:lumMod val="75000"/>
                  </a:schemeClr>
                </a:solidFill>
                <a:cs typeface="+mn-ea"/>
                <a:sym typeface="+mn-lt"/>
              </a:rPr>
              <a:t>2004</a:t>
            </a:r>
            <a:r>
              <a:rPr lang="zh-CN" altLang="en-US" sz="1465" b="1" kern="0" dirty="0">
                <a:solidFill>
                  <a:schemeClr val="tx2">
                    <a:lumMod val="75000"/>
                  </a:schemeClr>
                </a:solidFill>
                <a:cs typeface="+mn-ea"/>
                <a:sym typeface="+mn-lt"/>
              </a:rPr>
              <a:t>年</a:t>
            </a:r>
            <a:endParaRPr lang="en-US" altLang="zh-CN" sz="1465" b="1" kern="0" dirty="0">
              <a:solidFill>
                <a:schemeClr val="tx2">
                  <a:lumMod val="75000"/>
                </a:schemeClr>
              </a:solidFill>
              <a:cs typeface="+mn-ea"/>
              <a:sym typeface="+mn-lt"/>
            </a:endParaRPr>
          </a:p>
          <a:p>
            <a:pPr>
              <a:lnSpc>
                <a:spcPct val="150000"/>
              </a:lnSpc>
              <a:spcAft>
                <a:spcPts val="1200"/>
              </a:spcAft>
            </a:pPr>
            <a:r>
              <a:rPr lang="zh-CN" altLang="en-US" sz="1100" dirty="0">
                <a:solidFill>
                  <a:prstClr val="black"/>
                </a:solidFill>
                <a:cs typeface="+mn-ea"/>
                <a:sym typeface="+mn-lt"/>
              </a:rPr>
              <a:t>中央先后出台关于进一步加强和改进未成年人思想道德建设和大学生思想政治教育工作的文件</a:t>
            </a:r>
            <a:endParaRPr lang="zh-CN" altLang="en-US" sz="1100" dirty="0">
              <a:solidFill>
                <a:prstClr val="black"/>
              </a:solidFill>
              <a:cs typeface="+mn-ea"/>
              <a:sym typeface="+mn-lt"/>
            </a:endParaRPr>
          </a:p>
        </p:txBody>
      </p:sp>
      <p:grpSp>
        <p:nvGrpSpPr>
          <p:cNvPr id="8" name="组合 7"/>
          <p:cNvGrpSpPr/>
          <p:nvPr/>
        </p:nvGrpSpPr>
        <p:grpSpPr>
          <a:xfrm>
            <a:off x="7605084" y="3942444"/>
            <a:ext cx="988513" cy="988513"/>
            <a:chOff x="7605084" y="3942444"/>
            <a:chExt cx="988513" cy="988513"/>
          </a:xfrm>
        </p:grpSpPr>
        <p:sp>
          <p:nvSpPr>
            <p:cNvPr id="64" name="Shape 4568"/>
            <p:cNvSpPr/>
            <p:nvPr/>
          </p:nvSpPr>
          <p:spPr>
            <a:xfrm>
              <a:off x="7605084" y="3942444"/>
              <a:ext cx="988513" cy="9885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2">
                <a:lumMod val="75000"/>
              </a:schemeClr>
            </a:solidFill>
            <a:ln w="12700" cap="flat">
              <a:noFill/>
              <a:miter lim="400000"/>
            </a:ln>
            <a:effectLst/>
          </p:spPr>
          <p:txBody>
            <a:bodyPr wrap="square" lIns="0" tIns="0" rIns="0" bIns="0" numCol="1" anchor="ctr">
              <a:noAutofit/>
            </a:bodyPr>
            <a:lstStyle/>
            <a:p>
              <a:pPr algn="ctr" defTabSz="412750">
                <a:defRPr sz="3200">
                  <a:solidFill>
                    <a:srgbClr val="FFFFFF"/>
                  </a:solidFill>
                </a:defRPr>
              </a:pPr>
              <a:endParaRPr sz="4265" kern="0" dirty="0">
                <a:solidFill>
                  <a:srgbClr val="FFFFFF"/>
                </a:solidFill>
                <a:cs typeface="+mn-ea"/>
                <a:sym typeface="+mn-lt"/>
              </a:endParaRPr>
            </a:p>
          </p:txBody>
        </p:sp>
        <p:sp>
          <p:nvSpPr>
            <p:cNvPr id="65" name="Shape 4569"/>
            <p:cNvSpPr/>
            <p:nvPr/>
          </p:nvSpPr>
          <p:spPr>
            <a:xfrm>
              <a:off x="7835568" y="4222463"/>
              <a:ext cx="527544" cy="428475"/>
            </a:xfrm>
            <a:custGeom>
              <a:avLst/>
              <a:gdLst/>
              <a:ahLst/>
              <a:cxnLst>
                <a:cxn ang="0">
                  <a:pos x="wd2" y="hd2"/>
                </a:cxn>
                <a:cxn ang="5400000">
                  <a:pos x="wd2" y="hd2"/>
                </a:cxn>
                <a:cxn ang="10800000">
                  <a:pos x="wd2" y="hd2"/>
                </a:cxn>
                <a:cxn ang="16200000">
                  <a:pos x="wd2" y="hd2"/>
                </a:cxn>
              </a:cxnLst>
              <a:rect l="0" t="0" r="r" b="b"/>
              <a:pathLst>
                <a:path w="21600" h="21600" extrusionOk="0">
                  <a:moveTo>
                    <a:pt x="2028" y="0"/>
                  </a:moveTo>
                  <a:cubicBezTo>
                    <a:pt x="915" y="0"/>
                    <a:pt x="0" y="1128"/>
                    <a:pt x="0" y="2497"/>
                  </a:cubicBezTo>
                  <a:lnTo>
                    <a:pt x="0" y="11637"/>
                  </a:lnTo>
                  <a:cubicBezTo>
                    <a:pt x="0" y="13012"/>
                    <a:pt x="915" y="14134"/>
                    <a:pt x="2028" y="14134"/>
                  </a:cubicBezTo>
                  <a:lnTo>
                    <a:pt x="2028" y="16606"/>
                  </a:lnTo>
                  <a:cubicBezTo>
                    <a:pt x="2028" y="17982"/>
                    <a:pt x="2939" y="19103"/>
                    <a:pt x="4056" y="19103"/>
                  </a:cubicBezTo>
                  <a:lnTo>
                    <a:pt x="4827" y="19103"/>
                  </a:lnTo>
                  <a:cubicBezTo>
                    <a:pt x="5127" y="20535"/>
                    <a:pt x="6168" y="21600"/>
                    <a:pt x="7423" y="21600"/>
                  </a:cubicBezTo>
                  <a:cubicBezTo>
                    <a:pt x="8675" y="21600"/>
                    <a:pt x="9716" y="20535"/>
                    <a:pt x="10019" y="19103"/>
                  </a:cubicBezTo>
                  <a:lnTo>
                    <a:pt x="13589" y="19103"/>
                  </a:lnTo>
                  <a:cubicBezTo>
                    <a:pt x="13889" y="20535"/>
                    <a:pt x="14930" y="21600"/>
                    <a:pt x="16185" y="21600"/>
                  </a:cubicBezTo>
                  <a:cubicBezTo>
                    <a:pt x="17437" y="21600"/>
                    <a:pt x="18498" y="20535"/>
                    <a:pt x="18801" y="19103"/>
                  </a:cubicBezTo>
                  <a:lnTo>
                    <a:pt x="19572" y="19103"/>
                  </a:lnTo>
                  <a:cubicBezTo>
                    <a:pt x="20689" y="19103"/>
                    <a:pt x="21600" y="17982"/>
                    <a:pt x="21600" y="16606"/>
                  </a:cubicBezTo>
                  <a:lnTo>
                    <a:pt x="21600" y="11637"/>
                  </a:lnTo>
                  <a:cubicBezTo>
                    <a:pt x="21600" y="11146"/>
                    <a:pt x="21479" y="10652"/>
                    <a:pt x="21255" y="10238"/>
                  </a:cubicBezTo>
                  <a:lnTo>
                    <a:pt x="18558" y="5269"/>
                  </a:lnTo>
                  <a:cubicBezTo>
                    <a:pt x="18182" y="4571"/>
                    <a:pt x="17553" y="4145"/>
                    <a:pt x="16874" y="4145"/>
                  </a:cubicBezTo>
                  <a:lnTo>
                    <a:pt x="14177" y="4145"/>
                  </a:lnTo>
                  <a:lnTo>
                    <a:pt x="14177" y="2497"/>
                  </a:lnTo>
                  <a:cubicBezTo>
                    <a:pt x="14177" y="1128"/>
                    <a:pt x="13266" y="0"/>
                    <a:pt x="12149" y="0"/>
                  </a:cubicBezTo>
                  <a:lnTo>
                    <a:pt x="2028" y="0"/>
                  </a:lnTo>
                  <a:close/>
                  <a:moveTo>
                    <a:pt x="2028" y="1673"/>
                  </a:moveTo>
                  <a:lnTo>
                    <a:pt x="12149" y="1673"/>
                  </a:lnTo>
                  <a:cubicBezTo>
                    <a:pt x="12525" y="1673"/>
                    <a:pt x="12818" y="2040"/>
                    <a:pt x="12818" y="2497"/>
                  </a:cubicBezTo>
                  <a:lnTo>
                    <a:pt x="12818" y="11637"/>
                  </a:lnTo>
                  <a:cubicBezTo>
                    <a:pt x="12818" y="12096"/>
                    <a:pt x="12525" y="12461"/>
                    <a:pt x="12149" y="12461"/>
                  </a:cubicBezTo>
                  <a:cubicBezTo>
                    <a:pt x="12149" y="12461"/>
                    <a:pt x="2028" y="12461"/>
                    <a:pt x="2028" y="12461"/>
                  </a:cubicBezTo>
                  <a:cubicBezTo>
                    <a:pt x="1655" y="12461"/>
                    <a:pt x="1359" y="12096"/>
                    <a:pt x="1359" y="11637"/>
                  </a:cubicBezTo>
                  <a:lnTo>
                    <a:pt x="1359" y="2497"/>
                  </a:lnTo>
                  <a:cubicBezTo>
                    <a:pt x="1359" y="2040"/>
                    <a:pt x="1655" y="1673"/>
                    <a:pt x="2028" y="1673"/>
                  </a:cubicBezTo>
                  <a:close/>
                  <a:moveTo>
                    <a:pt x="14177" y="5818"/>
                  </a:moveTo>
                  <a:lnTo>
                    <a:pt x="16874" y="5818"/>
                  </a:lnTo>
                  <a:cubicBezTo>
                    <a:pt x="17099" y="5818"/>
                    <a:pt x="17297" y="5963"/>
                    <a:pt x="17422" y="6193"/>
                  </a:cubicBezTo>
                  <a:lnTo>
                    <a:pt x="20140" y="11162"/>
                  </a:lnTo>
                  <a:cubicBezTo>
                    <a:pt x="20212" y="11296"/>
                    <a:pt x="20241" y="11473"/>
                    <a:pt x="20241" y="11637"/>
                  </a:cubicBezTo>
                  <a:cubicBezTo>
                    <a:pt x="20241" y="11637"/>
                    <a:pt x="20241" y="16606"/>
                    <a:pt x="20241" y="16606"/>
                  </a:cubicBezTo>
                  <a:cubicBezTo>
                    <a:pt x="20241" y="17064"/>
                    <a:pt x="19945" y="17455"/>
                    <a:pt x="19572" y="17455"/>
                  </a:cubicBezTo>
                  <a:lnTo>
                    <a:pt x="18801" y="17455"/>
                  </a:lnTo>
                  <a:cubicBezTo>
                    <a:pt x="18501" y="16024"/>
                    <a:pt x="17441" y="14958"/>
                    <a:pt x="16185" y="14958"/>
                  </a:cubicBezTo>
                  <a:cubicBezTo>
                    <a:pt x="14930" y="14958"/>
                    <a:pt x="13889" y="16024"/>
                    <a:pt x="13589" y="17455"/>
                  </a:cubicBezTo>
                  <a:lnTo>
                    <a:pt x="10019" y="17455"/>
                  </a:lnTo>
                  <a:cubicBezTo>
                    <a:pt x="9719" y="16024"/>
                    <a:pt x="8679" y="14958"/>
                    <a:pt x="7423" y="14958"/>
                  </a:cubicBezTo>
                  <a:cubicBezTo>
                    <a:pt x="6168" y="14958"/>
                    <a:pt x="5127" y="16024"/>
                    <a:pt x="4827" y="17455"/>
                  </a:cubicBezTo>
                  <a:lnTo>
                    <a:pt x="4056" y="17455"/>
                  </a:lnTo>
                  <a:cubicBezTo>
                    <a:pt x="3684" y="17455"/>
                    <a:pt x="3367" y="17064"/>
                    <a:pt x="3367" y="16606"/>
                  </a:cubicBezTo>
                  <a:lnTo>
                    <a:pt x="3367" y="14134"/>
                  </a:lnTo>
                  <a:lnTo>
                    <a:pt x="12149" y="14134"/>
                  </a:lnTo>
                  <a:cubicBezTo>
                    <a:pt x="13266" y="14134"/>
                    <a:pt x="14177" y="13012"/>
                    <a:pt x="14177" y="11637"/>
                  </a:cubicBezTo>
                  <a:lnTo>
                    <a:pt x="14177" y="5818"/>
                  </a:lnTo>
                  <a:close/>
                  <a:moveTo>
                    <a:pt x="15597" y="6393"/>
                  </a:moveTo>
                  <a:cubicBezTo>
                    <a:pt x="15225" y="6393"/>
                    <a:pt x="14927" y="6758"/>
                    <a:pt x="14927" y="7217"/>
                  </a:cubicBezTo>
                  <a:lnTo>
                    <a:pt x="14927" y="12211"/>
                  </a:lnTo>
                  <a:cubicBezTo>
                    <a:pt x="14927" y="12668"/>
                    <a:pt x="15225" y="13035"/>
                    <a:pt x="15597" y="13035"/>
                  </a:cubicBezTo>
                  <a:lnTo>
                    <a:pt x="18294" y="13035"/>
                  </a:lnTo>
                  <a:cubicBezTo>
                    <a:pt x="18667" y="13035"/>
                    <a:pt x="18963" y="12668"/>
                    <a:pt x="18963" y="12211"/>
                  </a:cubicBezTo>
                  <a:lnTo>
                    <a:pt x="18963" y="10962"/>
                  </a:lnTo>
                  <a:cubicBezTo>
                    <a:pt x="18963" y="10795"/>
                    <a:pt x="18935" y="10651"/>
                    <a:pt x="18862" y="10513"/>
                  </a:cubicBezTo>
                  <a:cubicBezTo>
                    <a:pt x="18862" y="10513"/>
                    <a:pt x="16834" y="6767"/>
                    <a:pt x="16834" y="6767"/>
                  </a:cubicBezTo>
                  <a:cubicBezTo>
                    <a:pt x="16708" y="6535"/>
                    <a:pt x="16493" y="6393"/>
                    <a:pt x="16266" y="6393"/>
                  </a:cubicBezTo>
                  <a:lnTo>
                    <a:pt x="15597" y="6393"/>
                  </a:lnTo>
                  <a:close/>
                  <a:moveTo>
                    <a:pt x="15597" y="7217"/>
                  </a:moveTo>
                  <a:lnTo>
                    <a:pt x="16266" y="7217"/>
                  </a:lnTo>
                  <a:lnTo>
                    <a:pt x="18294" y="10962"/>
                  </a:lnTo>
                  <a:cubicBezTo>
                    <a:pt x="18294" y="10962"/>
                    <a:pt x="18294" y="12211"/>
                    <a:pt x="18294" y="12211"/>
                  </a:cubicBezTo>
                  <a:lnTo>
                    <a:pt x="15597" y="12211"/>
                  </a:lnTo>
                  <a:lnTo>
                    <a:pt x="15597" y="7217"/>
                  </a:lnTo>
                  <a:close/>
                  <a:moveTo>
                    <a:pt x="7423" y="16606"/>
                  </a:moveTo>
                  <a:cubicBezTo>
                    <a:pt x="8168" y="16606"/>
                    <a:pt x="8782" y="17363"/>
                    <a:pt x="8782" y="18279"/>
                  </a:cubicBezTo>
                  <a:cubicBezTo>
                    <a:pt x="8782" y="19196"/>
                    <a:pt x="8168" y="19952"/>
                    <a:pt x="7423" y="19952"/>
                  </a:cubicBezTo>
                  <a:cubicBezTo>
                    <a:pt x="6679" y="19952"/>
                    <a:pt x="6064" y="19196"/>
                    <a:pt x="6064" y="18279"/>
                  </a:cubicBezTo>
                  <a:cubicBezTo>
                    <a:pt x="6064" y="17363"/>
                    <a:pt x="6679" y="16606"/>
                    <a:pt x="7423" y="16606"/>
                  </a:cubicBezTo>
                  <a:close/>
                  <a:moveTo>
                    <a:pt x="16185" y="16606"/>
                  </a:moveTo>
                  <a:cubicBezTo>
                    <a:pt x="16930" y="16606"/>
                    <a:pt x="17544" y="17363"/>
                    <a:pt x="17544" y="18279"/>
                  </a:cubicBezTo>
                  <a:cubicBezTo>
                    <a:pt x="17544" y="19196"/>
                    <a:pt x="16930" y="19952"/>
                    <a:pt x="16185" y="19952"/>
                  </a:cubicBezTo>
                  <a:cubicBezTo>
                    <a:pt x="15441" y="19952"/>
                    <a:pt x="14846" y="19196"/>
                    <a:pt x="14846" y="18279"/>
                  </a:cubicBezTo>
                  <a:cubicBezTo>
                    <a:pt x="14846" y="17363"/>
                    <a:pt x="15441" y="16606"/>
                    <a:pt x="16185" y="16606"/>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kern="0">
                <a:solidFill>
                  <a:srgbClr val="FFFFFF"/>
                </a:solidFill>
                <a:effectLst>
                  <a:outerShdw blurRad="38100" dist="12700" dir="5400000" rotWithShape="0">
                    <a:srgbClr val="000000">
                      <a:alpha val="50000"/>
                    </a:srgbClr>
                  </a:outerShdw>
                </a:effectLst>
                <a:cs typeface="+mn-ea"/>
                <a:sym typeface="+mn-lt"/>
              </a:endParaRPr>
            </a:p>
          </p:txBody>
        </p:sp>
      </p:grpSp>
      <p:sp>
        <p:nvSpPr>
          <p:cNvPr id="66" name="Shape 4571"/>
          <p:cNvSpPr/>
          <p:nvPr/>
        </p:nvSpPr>
        <p:spPr>
          <a:xfrm rot="10594">
            <a:off x="8816838" y="4209589"/>
            <a:ext cx="2171969" cy="966836"/>
          </a:xfrm>
          <a:prstGeom prst="rect">
            <a:avLst/>
          </a:prstGeom>
          <a:ln w="12700">
            <a:miter lim="400000"/>
          </a:ln>
        </p:spPr>
        <p:txBody>
          <a:bodyPr lIns="25400" tIns="25400" rIns="25400" bIns="25400" anchor="ctr"/>
          <a:lstStyle/>
          <a:p>
            <a:pPr defTabSz="412750">
              <a:lnSpc>
                <a:spcPts val="1750"/>
              </a:lnSpc>
              <a:spcBef>
                <a:spcPts val="300"/>
              </a:spcBef>
              <a:defRPr sz="1800"/>
            </a:pPr>
            <a:r>
              <a:rPr lang="zh-CN" altLang="en-US" sz="1465" b="1" kern="0" dirty="0">
                <a:solidFill>
                  <a:schemeClr val="tx2">
                    <a:lumMod val="75000"/>
                  </a:schemeClr>
                </a:solidFill>
                <a:cs typeface="+mn-ea"/>
                <a:sym typeface="+mn-lt"/>
              </a:rPr>
              <a:t>第二阶段</a:t>
            </a:r>
            <a:endParaRPr lang="en-US" altLang="zh-CN" sz="1465" b="1" kern="0" dirty="0">
              <a:solidFill>
                <a:schemeClr val="tx2">
                  <a:lumMod val="75000"/>
                </a:schemeClr>
              </a:solidFill>
              <a:cs typeface="+mn-ea"/>
              <a:sym typeface="+mn-lt"/>
            </a:endParaRPr>
          </a:p>
          <a:p>
            <a:pPr>
              <a:lnSpc>
                <a:spcPct val="150000"/>
              </a:lnSpc>
              <a:spcAft>
                <a:spcPts val="1200"/>
              </a:spcAft>
            </a:pPr>
            <a:r>
              <a:rPr lang="zh-CN" altLang="en-US" sz="1100" dirty="0">
                <a:solidFill>
                  <a:prstClr val="black"/>
                </a:solidFill>
                <a:cs typeface="+mn-ea"/>
                <a:sym typeface="+mn-lt"/>
              </a:rPr>
              <a:t>2010年起，承担国家教育体制改革试点项目“整体规划大中小学德育课程”，聚焦大中小学德育课程一体化建设。</a:t>
            </a:r>
            <a:endParaRPr lang="zh-CN" altLang="en-US" sz="1100" dirty="0">
              <a:solidFill>
                <a:prstClr val="black"/>
              </a:solidFill>
              <a:cs typeface="+mn-ea"/>
              <a:sym typeface="+mn-lt"/>
            </a:endParaRPr>
          </a:p>
        </p:txBody>
      </p:sp>
      <p:grpSp>
        <p:nvGrpSpPr>
          <p:cNvPr id="22" name="组合 21"/>
          <p:cNvGrpSpPr/>
          <p:nvPr/>
        </p:nvGrpSpPr>
        <p:grpSpPr>
          <a:xfrm>
            <a:off x="9352571" y="2695835"/>
            <a:ext cx="817892" cy="817892"/>
            <a:chOff x="9352571" y="2695835"/>
            <a:chExt cx="817892" cy="817892"/>
          </a:xfrm>
        </p:grpSpPr>
        <p:sp>
          <p:nvSpPr>
            <p:cNvPr id="68" name="Shape 4576"/>
            <p:cNvSpPr/>
            <p:nvPr/>
          </p:nvSpPr>
          <p:spPr>
            <a:xfrm>
              <a:off x="9352571" y="2695835"/>
              <a:ext cx="817892" cy="81789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5">
                <a:lumMod val="60000"/>
                <a:lumOff val="40000"/>
              </a:schemeClr>
            </a:solidFill>
            <a:ln w="12700" cap="flat">
              <a:noFill/>
              <a:miter lim="400000"/>
            </a:ln>
            <a:effectLst/>
          </p:spPr>
          <p:txBody>
            <a:bodyPr wrap="square" lIns="0" tIns="0" rIns="0" bIns="0" numCol="1" anchor="ctr">
              <a:noAutofit/>
            </a:bodyPr>
            <a:lstStyle/>
            <a:p>
              <a:pPr algn="ctr" defTabSz="412750">
                <a:defRPr sz="3200">
                  <a:solidFill>
                    <a:srgbClr val="FFFFFF"/>
                  </a:solidFill>
                </a:defRPr>
              </a:pPr>
              <a:endParaRPr sz="4265" kern="0">
                <a:solidFill>
                  <a:srgbClr val="FFFFFF"/>
                </a:solidFill>
                <a:cs typeface="+mn-ea"/>
                <a:sym typeface="+mn-lt"/>
              </a:endParaRPr>
            </a:p>
          </p:txBody>
        </p:sp>
        <p:sp>
          <p:nvSpPr>
            <p:cNvPr id="69" name="Shape 4577"/>
            <p:cNvSpPr/>
            <p:nvPr/>
          </p:nvSpPr>
          <p:spPr>
            <a:xfrm>
              <a:off x="9579653" y="2882587"/>
              <a:ext cx="363727" cy="444388"/>
            </a:xfrm>
            <a:custGeom>
              <a:avLst/>
              <a:gdLst/>
              <a:ahLst/>
              <a:cxnLst>
                <a:cxn ang="0">
                  <a:pos x="wd2" y="hd2"/>
                </a:cxn>
                <a:cxn ang="5400000">
                  <a:pos x="wd2" y="hd2"/>
                </a:cxn>
                <a:cxn ang="10800000">
                  <a:pos x="wd2" y="hd2"/>
                </a:cxn>
                <a:cxn ang="16200000">
                  <a:pos x="wd2" y="hd2"/>
                </a:cxn>
              </a:cxnLst>
              <a:rect l="0" t="0" r="r" b="b"/>
              <a:pathLst>
                <a:path w="21600" h="21600" extrusionOk="0">
                  <a:moveTo>
                    <a:pt x="4924" y="0"/>
                  </a:moveTo>
                  <a:cubicBezTo>
                    <a:pt x="3198" y="0"/>
                    <a:pt x="1768" y="1173"/>
                    <a:pt x="1768" y="2583"/>
                  </a:cubicBezTo>
                  <a:lnTo>
                    <a:pt x="1768" y="11176"/>
                  </a:lnTo>
                  <a:lnTo>
                    <a:pt x="962" y="10718"/>
                  </a:lnTo>
                  <a:cubicBezTo>
                    <a:pt x="773" y="10607"/>
                    <a:pt x="542" y="10593"/>
                    <a:pt x="336" y="10681"/>
                  </a:cubicBezTo>
                  <a:cubicBezTo>
                    <a:pt x="130" y="10766"/>
                    <a:pt x="0" y="10931"/>
                    <a:pt x="0" y="11121"/>
                  </a:cubicBezTo>
                  <a:lnTo>
                    <a:pt x="0" y="20061"/>
                  </a:lnTo>
                  <a:cubicBezTo>
                    <a:pt x="0" y="20255"/>
                    <a:pt x="124" y="20429"/>
                    <a:pt x="336" y="20519"/>
                  </a:cubicBezTo>
                  <a:cubicBezTo>
                    <a:pt x="547" y="20607"/>
                    <a:pt x="813" y="20596"/>
                    <a:pt x="1007" y="20482"/>
                  </a:cubicBezTo>
                  <a:lnTo>
                    <a:pt x="8662" y="16012"/>
                  </a:lnTo>
                  <a:cubicBezTo>
                    <a:pt x="8826" y="15915"/>
                    <a:pt x="8931" y="15774"/>
                    <a:pt x="8931" y="15609"/>
                  </a:cubicBezTo>
                  <a:cubicBezTo>
                    <a:pt x="8931" y="15446"/>
                    <a:pt x="8826" y="15282"/>
                    <a:pt x="8662" y="15188"/>
                  </a:cubicBezTo>
                  <a:lnTo>
                    <a:pt x="3447" y="12165"/>
                  </a:lnTo>
                  <a:lnTo>
                    <a:pt x="3447" y="2583"/>
                  </a:lnTo>
                  <a:cubicBezTo>
                    <a:pt x="3447" y="1923"/>
                    <a:pt x="4115" y="1392"/>
                    <a:pt x="4924" y="1392"/>
                  </a:cubicBezTo>
                  <a:lnTo>
                    <a:pt x="16653" y="1392"/>
                  </a:lnTo>
                  <a:cubicBezTo>
                    <a:pt x="17460" y="1392"/>
                    <a:pt x="18131" y="1923"/>
                    <a:pt x="18131" y="2583"/>
                  </a:cubicBezTo>
                  <a:lnTo>
                    <a:pt x="18131" y="12165"/>
                  </a:lnTo>
                  <a:lnTo>
                    <a:pt x="12915" y="15188"/>
                  </a:lnTo>
                  <a:cubicBezTo>
                    <a:pt x="12752" y="15284"/>
                    <a:pt x="12669" y="15446"/>
                    <a:pt x="12669" y="15609"/>
                  </a:cubicBezTo>
                  <a:cubicBezTo>
                    <a:pt x="12669" y="15774"/>
                    <a:pt x="12752" y="15917"/>
                    <a:pt x="12915" y="16012"/>
                  </a:cubicBezTo>
                  <a:lnTo>
                    <a:pt x="20570" y="20482"/>
                  </a:lnTo>
                  <a:cubicBezTo>
                    <a:pt x="20762" y="20596"/>
                    <a:pt x="21030" y="20607"/>
                    <a:pt x="21242" y="20519"/>
                  </a:cubicBezTo>
                  <a:cubicBezTo>
                    <a:pt x="21453" y="20429"/>
                    <a:pt x="21600" y="20257"/>
                    <a:pt x="21600" y="20061"/>
                  </a:cubicBezTo>
                  <a:lnTo>
                    <a:pt x="21600" y="11121"/>
                  </a:lnTo>
                  <a:cubicBezTo>
                    <a:pt x="21600" y="10929"/>
                    <a:pt x="21448" y="10769"/>
                    <a:pt x="21242" y="10681"/>
                  </a:cubicBezTo>
                  <a:cubicBezTo>
                    <a:pt x="21036" y="10596"/>
                    <a:pt x="20783" y="10607"/>
                    <a:pt x="20593" y="10718"/>
                  </a:cubicBezTo>
                  <a:lnTo>
                    <a:pt x="19765" y="11176"/>
                  </a:lnTo>
                  <a:lnTo>
                    <a:pt x="19765" y="2583"/>
                  </a:lnTo>
                  <a:cubicBezTo>
                    <a:pt x="19765" y="1173"/>
                    <a:pt x="18376" y="0"/>
                    <a:pt x="16653" y="0"/>
                  </a:cubicBezTo>
                  <a:lnTo>
                    <a:pt x="4924" y="0"/>
                  </a:lnTo>
                  <a:close/>
                  <a:moveTo>
                    <a:pt x="6558" y="3518"/>
                  </a:moveTo>
                  <a:cubicBezTo>
                    <a:pt x="6102" y="3518"/>
                    <a:pt x="5730" y="3821"/>
                    <a:pt x="5730" y="4195"/>
                  </a:cubicBezTo>
                  <a:cubicBezTo>
                    <a:pt x="5730" y="4571"/>
                    <a:pt x="6102" y="4855"/>
                    <a:pt x="6558" y="4855"/>
                  </a:cubicBezTo>
                  <a:lnTo>
                    <a:pt x="10901" y="4855"/>
                  </a:lnTo>
                  <a:cubicBezTo>
                    <a:pt x="11256" y="4855"/>
                    <a:pt x="11600" y="4686"/>
                    <a:pt x="11662" y="4434"/>
                  </a:cubicBezTo>
                  <a:lnTo>
                    <a:pt x="11662" y="3957"/>
                  </a:lnTo>
                  <a:cubicBezTo>
                    <a:pt x="11600" y="3703"/>
                    <a:pt x="11256" y="3518"/>
                    <a:pt x="10901" y="3518"/>
                  </a:cubicBezTo>
                  <a:lnTo>
                    <a:pt x="6558" y="3518"/>
                  </a:lnTo>
                  <a:close/>
                  <a:moveTo>
                    <a:pt x="6558" y="6449"/>
                  </a:moveTo>
                  <a:cubicBezTo>
                    <a:pt x="6102" y="6449"/>
                    <a:pt x="5730" y="6750"/>
                    <a:pt x="5730" y="7127"/>
                  </a:cubicBezTo>
                  <a:cubicBezTo>
                    <a:pt x="5730" y="7503"/>
                    <a:pt x="6102" y="7786"/>
                    <a:pt x="6558" y="7786"/>
                  </a:cubicBezTo>
                  <a:lnTo>
                    <a:pt x="16250" y="7786"/>
                  </a:lnTo>
                  <a:cubicBezTo>
                    <a:pt x="16710" y="7786"/>
                    <a:pt x="17079" y="7503"/>
                    <a:pt x="17079" y="7127"/>
                  </a:cubicBezTo>
                  <a:cubicBezTo>
                    <a:pt x="17079" y="6750"/>
                    <a:pt x="16710" y="6449"/>
                    <a:pt x="16250" y="6449"/>
                  </a:cubicBezTo>
                  <a:lnTo>
                    <a:pt x="6558" y="6449"/>
                  </a:lnTo>
                  <a:close/>
                  <a:moveTo>
                    <a:pt x="6558" y="8794"/>
                  </a:moveTo>
                  <a:cubicBezTo>
                    <a:pt x="6102" y="8794"/>
                    <a:pt x="5730" y="9098"/>
                    <a:pt x="5730" y="9472"/>
                  </a:cubicBezTo>
                  <a:cubicBezTo>
                    <a:pt x="5730" y="9848"/>
                    <a:pt x="6102" y="10131"/>
                    <a:pt x="6558" y="10131"/>
                  </a:cubicBezTo>
                  <a:lnTo>
                    <a:pt x="16250" y="10131"/>
                  </a:lnTo>
                  <a:cubicBezTo>
                    <a:pt x="16710" y="10131"/>
                    <a:pt x="17079" y="9848"/>
                    <a:pt x="17079" y="9472"/>
                  </a:cubicBezTo>
                  <a:cubicBezTo>
                    <a:pt x="17079" y="9098"/>
                    <a:pt x="16710" y="8794"/>
                    <a:pt x="16250" y="8794"/>
                  </a:cubicBezTo>
                  <a:lnTo>
                    <a:pt x="6558" y="8794"/>
                  </a:lnTo>
                  <a:close/>
                  <a:moveTo>
                    <a:pt x="11281" y="16415"/>
                  </a:moveTo>
                  <a:cubicBezTo>
                    <a:pt x="11118" y="16415"/>
                    <a:pt x="10945" y="16493"/>
                    <a:pt x="10923" y="16507"/>
                  </a:cubicBezTo>
                  <a:cubicBezTo>
                    <a:pt x="9152" y="17541"/>
                    <a:pt x="3850" y="20647"/>
                    <a:pt x="3850" y="20647"/>
                  </a:cubicBezTo>
                  <a:cubicBezTo>
                    <a:pt x="3624" y="20776"/>
                    <a:pt x="3519" y="21018"/>
                    <a:pt x="3604" y="21234"/>
                  </a:cubicBezTo>
                  <a:cubicBezTo>
                    <a:pt x="3688" y="21448"/>
                    <a:pt x="3932" y="21600"/>
                    <a:pt x="4208" y="21600"/>
                  </a:cubicBezTo>
                  <a:lnTo>
                    <a:pt x="18377" y="21600"/>
                  </a:lnTo>
                  <a:cubicBezTo>
                    <a:pt x="18653" y="21600"/>
                    <a:pt x="18896" y="21448"/>
                    <a:pt x="18981" y="21234"/>
                  </a:cubicBezTo>
                  <a:cubicBezTo>
                    <a:pt x="19066" y="21018"/>
                    <a:pt x="18961" y="20776"/>
                    <a:pt x="18735" y="20647"/>
                  </a:cubicBezTo>
                  <a:cubicBezTo>
                    <a:pt x="18735" y="20647"/>
                    <a:pt x="13414" y="17541"/>
                    <a:pt x="11639" y="16507"/>
                  </a:cubicBezTo>
                  <a:cubicBezTo>
                    <a:pt x="11614" y="16493"/>
                    <a:pt x="11454" y="16415"/>
                    <a:pt x="11281" y="16415"/>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kern="0">
                <a:solidFill>
                  <a:srgbClr val="FFFFFF"/>
                </a:solidFill>
                <a:effectLst>
                  <a:outerShdw blurRad="38100" dist="12700" dir="5400000" rotWithShape="0">
                    <a:srgbClr val="000000">
                      <a:alpha val="50000"/>
                    </a:srgbClr>
                  </a:outerShdw>
                </a:effectLst>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2" presetClass="entr" presetSubtype="1" decel="10000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750" fill="hold"/>
                                        <p:tgtEl>
                                          <p:spTgt spid="9"/>
                                        </p:tgtEl>
                                        <p:attrNameLst>
                                          <p:attrName>ppt_x</p:attrName>
                                        </p:attrNameLst>
                                      </p:cBhvr>
                                      <p:tavLst>
                                        <p:tav tm="0">
                                          <p:val>
                                            <p:strVal val="#ppt_x"/>
                                          </p:val>
                                        </p:tav>
                                        <p:tav tm="100000">
                                          <p:val>
                                            <p:strVal val="#ppt_x"/>
                                          </p:val>
                                        </p:tav>
                                      </p:tavLst>
                                    </p:anim>
                                    <p:anim calcmode="lin" valueType="num">
                                      <p:cBhvr additive="base">
                                        <p:cTn id="11" dur="750" fill="hold"/>
                                        <p:tgtEl>
                                          <p:spTgt spid="9"/>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 presetClass="entr" presetSubtype="12" fill="hold" grpId="0" nodeType="afterEffect">
                                  <p:stCondLst>
                                    <p:cond delay="0"/>
                                  </p:stCondLst>
                                  <p:childTnLst>
                                    <p:set>
                                      <p:cBhvr>
                                        <p:cTn id="14" dur="indefinite" fill="hold"/>
                                        <p:tgtEl>
                                          <p:spTgt spid="46"/>
                                        </p:tgtEl>
                                        <p:attrNameLst>
                                          <p:attrName>style.visibility</p:attrName>
                                        </p:attrNameLst>
                                      </p:cBhvr>
                                      <p:to>
                                        <p:strVal val="visible"/>
                                      </p:to>
                                    </p:set>
                                    <p:anim calcmode="lin" valueType="num">
                                      <p:cBhvr>
                                        <p:cTn id="15" dur="499" fill="hold"/>
                                        <p:tgtEl>
                                          <p:spTgt spid="46"/>
                                        </p:tgtEl>
                                        <p:attrNameLst>
                                          <p:attrName>ppt_x</p:attrName>
                                        </p:attrNameLst>
                                      </p:cBhvr>
                                      <p:tavLst>
                                        <p:tav tm="0">
                                          <p:val>
                                            <p:strVal val="0-#ppt_w/2"/>
                                          </p:val>
                                        </p:tav>
                                        <p:tav tm="100000">
                                          <p:val>
                                            <p:strVal val="#ppt_x"/>
                                          </p:val>
                                        </p:tav>
                                      </p:tavLst>
                                    </p:anim>
                                    <p:anim calcmode="lin" valueType="num">
                                      <p:cBhvr>
                                        <p:cTn id="16" dur="499" fill="hold"/>
                                        <p:tgtEl>
                                          <p:spTgt spid="46"/>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 presetClass="entr" presetSubtype="8"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fill="hold"/>
                                        <p:tgtEl>
                                          <p:spTgt spid="2"/>
                                        </p:tgtEl>
                                        <p:attrNameLst>
                                          <p:attrName>ppt_x</p:attrName>
                                        </p:attrNameLst>
                                      </p:cBhvr>
                                      <p:tavLst>
                                        <p:tav tm="0">
                                          <p:val>
                                            <p:strVal val="0-#ppt_w/2"/>
                                          </p:val>
                                        </p:tav>
                                        <p:tav tm="100000">
                                          <p:val>
                                            <p:strVal val="#ppt_x"/>
                                          </p:val>
                                        </p:tav>
                                      </p:tavLst>
                                    </p:anim>
                                    <p:anim calcmode="lin" valueType="num">
                                      <p:cBhvr additive="base">
                                        <p:cTn id="21" dur="500" fill="hold"/>
                                        <p:tgtEl>
                                          <p:spTgt spid="2"/>
                                        </p:tgtEl>
                                        <p:attrNameLst>
                                          <p:attrName>ppt_y</p:attrName>
                                        </p:attrNameLst>
                                      </p:cBhvr>
                                      <p:tavLst>
                                        <p:tav tm="0">
                                          <p:val>
                                            <p:strVal val="#ppt_y"/>
                                          </p:val>
                                        </p:tav>
                                        <p:tav tm="100000">
                                          <p:val>
                                            <p:strVal val="#ppt_y"/>
                                          </p:val>
                                        </p:tav>
                                      </p:tavLst>
                                    </p:anim>
                                  </p:childTnLst>
                                </p:cTn>
                              </p:par>
                            </p:childTnLst>
                          </p:cTn>
                        </p:par>
                        <p:par>
                          <p:cTn id="22" fill="hold">
                            <p:stCondLst>
                              <p:cond delay="1500"/>
                            </p:stCondLst>
                            <p:childTnLst>
                              <p:par>
                                <p:cTn id="23" presetID="9" presetClass="entr" presetSubtype="0" fill="hold" grpId="0" nodeType="afterEffect">
                                  <p:stCondLst>
                                    <p:cond delay="0"/>
                                  </p:stCondLst>
                                  <p:childTnLst>
                                    <p:set>
                                      <p:cBhvr>
                                        <p:cTn id="24" dur="indefinite" fill="hold"/>
                                        <p:tgtEl>
                                          <p:spTgt spid="62"/>
                                        </p:tgtEl>
                                        <p:attrNameLst>
                                          <p:attrName>style.visibility</p:attrName>
                                        </p:attrNameLst>
                                      </p:cBhvr>
                                      <p:to>
                                        <p:strVal val="visible"/>
                                      </p:to>
                                    </p:set>
                                    <p:animEffect transition="in" filter="dissolve(right)">
                                      <p:cBhvr>
                                        <p:cTn id="25" dur="499"/>
                                        <p:tgtEl>
                                          <p:spTgt spid="62"/>
                                        </p:tgtEl>
                                      </p:cBhvr>
                                    </p:animEffect>
                                  </p:childTnLst>
                                </p:cTn>
                              </p:par>
                            </p:childTnLst>
                          </p:cTn>
                        </p:par>
                        <p:par>
                          <p:cTn id="26" fill="hold">
                            <p:stCondLst>
                              <p:cond delay="2000"/>
                            </p:stCondLst>
                            <p:childTnLst>
                              <p:par>
                                <p:cTn id="27" presetID="2" presetClass="entr" presetSubtype="8" fill="hold" nodeType="after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0-#ppt_w/2"/>
                                          </p:val>
                                        </p:tav>
                                        <p:tav tm="100000">
                                          <p:val>
                                            <p:strVal val="#ppt_x"/>
                                          </p:val>
                                        </p:tav>
                                      </p:tavLst>
                                    </p:anim>
                                    <p:anim calcmode="lin" valueType="num">
                                      <p:cBhvr additive="base">
                                        <p:cTn id="30" dur="500" fill="hold"/>
                                        <p:tgtEl>
                                          <p:spTgt spid="3"/>
                                        </p:tgtEl>
                                        <p:attrNameLst>
                                          <p:attrName>ppt_y</p:attrName>
                                        </p:attrNameLst>
                                      </p:cBhvr>
                                      <p:tavLst>
                                        <p:tav tm="0">
                                          <p:val>
                                            <p:strVal val="#ppt_y"/>
                                          </p:val>
                                        </p:tav>
                                        <p:tav tm="100000">
                                          <p:val>
                                            <p:strVal val="#ppt_y"/>
                                          </p:val>
                                        </p:tav>
                                      </p:tavLst>
                                    </p:anim>
                                  </p:childTnLst>
                                </p:cTn>
                              </p:par>
                            </p:childTnLst>
                          </p:cTn>
                        </p:par>
                        <p:par>
                          <p:cTn id="31" fill="hold">
                            <p:stCondLst>
                              <p:cond delay="2500"/>
                            </p:stCondLst>
                            <p:childTnLst>
                              <p:par>
                                <p:cTn id="32" presetID="9" presetClass="entr" presetSubtype="0" fill="hold" grpId="0" nodeType="afterEffect">
                                  <p:stCondLst>
                                    <p:cond delay="0"/>
                                  </p:stCondLst>
                                  <p:childTnLst>
                                    <p:set>
                                      <p:cBhvr>
                                        <p:cTn id="33" dur="indefinite" fill="hold"/>
                                        <p:tgtEl>
                                          <p:spTgt spid="60"/>
                                        </p:tgtEl>
                                        <p:attrNameLst>
                                          <p:attrName>style.visibility</p:attrName>
                                        </p:attrNameLst>
                                      </p:cBhvr>
                                      <p:to>
                                        <p:strVal val="visible"/>
                                      </p:to>
                                    </p:set>
                                    <p:animEffect transition="in" filter="dissolve(right)">
                                      <p:cBhvr>
                                        <p:cTn id="34" dur="499"/>
                                        <p:tgtEl>
                                          <p:spTgt spid="60"/>
                                        </p:tgtEl>
                                      </p:cBhvr>
                                    </p:animEffect>
                                  </p:childTnLst>
                                </p:cTn>
                              </p:par>
                            </p:childTnLst>
                          </p:cTn>
                        </p:par>
                        <p:par>
                          <p:cTn id="35" fill="hold">
                            <p:stCondLst>
                              <p:cond delay="3000"/>
                            </p:stCondLst>
                            <p:childTnLst>
                              <p:par>
                                <p:cTn id="36" presetID="2" presetClass="entr" presetSubtype="8"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additive="base">
                                        <p:cTn id="38" dur="500" fill="hold"/>
                                        <p:tgtEl>
                                          <p:spTgt spid="4"/>
                                        </p:tgtEl>
                                        <p:attrNameLst>
                                          <p:attrName>ppt_x</p:attrName>
                                        </p:attrNameLst>
                                      </p:cBhvr>
                                      <p:tavLst>
                                        <p:tav tm="0">
                                          <p:val>
                                            <p:strVal val="0-#ppt_w/2"/>
                                          </p:val>
                                        </p:tav>
                                        <p:tav tm="100000">
                                          <p:val>
                                            <p:strVal val="#ppt_x"/>
                                          </p:val>
                                        </p:tav>
                                      </p:tavLst>
                                    </p:anim>
                                    <p:anim calcmode="lin" valueType="num">
                                      <p:cBhvr additive="base">
                                        <p:cTn id="39" dur="500" fill="hold"/>
                                        <p:tgtEl>
                                          <p:spTgt spid="4"/>
                                        </p:tgtEl>
                                        <p:attrNameLst>
                                          <p:attrName>ppt_y</p:attrName>
                                        </p:attrNameLst>
                                      </p:cBhvr>
                                      <p:tavLst>
                                        <p:tav tm="0">
                                          <p:val>
                                            <p:strVal val="#ppt_y"/>
                                          </p:val>
                                        </p:tav>
                                        <p:tav tm="100000">
                                          <p:val>
                                            <p:strVal val="#ppt_y"/>
                                          </p:val>
                                        </p:tav>
                                      </p:tavLst>
                                    </p:anim>
                                  </p:childTnLst>
                                </p:cTn>
                              </p:par>
                            </p:childTnLst>
                          </p:cTn>
                        </p:par>
                        <p:par>
                          <p:cTn id="40" fill="hold">
                            <p:stCondLst>
                              <p:cond delay="3500"/>
                            </p:stCondLst>
                            <p:childTnLst>
                              <p:par>
                                <p:cTn id="41" presetID="9" presetClass="entr" presetSubtype="0" fill="hold" grpId="0" nodeType="afterEffect">
                                  <p:stCondLst>
                                    <p:cond delay="0"/>
                                  </p:stCondLst>
                                  <p:childTnLst>
                                    <p:set>
                                      <p:cBhvr>
                                        <p:cTn id="42" dur="indefinite" fill="hold"/>
                                        <p:tgtEl>
                                          <p:spTgt spid="59"/>
                                        </p:tgtEl>
                                        <p:attrNameLst>
                                          <p:attrName>style.visibility</p:attrName>
                                        </p:attrNameLst>
                                      </p:cBhvr>
                                      <p:to>
                                        <p:strVal val="visible"/>
                                      </p:to>
                                    </p:set>
                                    <p:animEffect transition="in" filter="dissolve(right)">
                                      <p:cBhvr>
                                        <p:cTn id="43" dur="499"/>
                                        <p:tgtEl>
                                          <p:spTgt spid="59"/>
                                        </p:tgtEl>
                                      </p:cBhvr>
                                    </p:animEffect>
                                  </p:childTnLst>
                                </p:cTn>
                              </p:par>
                            </p:childTnLst>
                          </p:cTn>
                        </p:par>
                        <p:par>
                          <p:cTn id="44" fill="hold">
                            <p:stCondLst>
                              <p:cond delay="4000"/>
                            </p:stCondLst>
                            <p:childTnLst>
                              <p:par>
                                <p:cTn id="45" presetID="2" presetClass="entr" presetSubtype="8" fill="hold" nodeType="afterEffect">
                                  <p:stCondLst>
                                    <p:cond delay="0"/>
                                  </p:stCondLst>
                                  <p:childTnLst>
                                    <p:set>
                                      <p:cBhvr>
                                        <p:cTn id="46" dur="1" fill="hold">
                                          <p:stCondLst>
                                            <p:cond delay="0"/>
                                          </p:stCondLst>
                                        </p:cTn>
                                        <p:tgtEl>
                                          <p:spTgt spid="8"/>
                                        </p:tgtEl>
                                        <p:attrNameLst>
                                          <p:attrName>style.visibility</p:attrName>
                                        </p:attrNameLst>
                                      </p:cBhvr>
                                      <p:to>
                                        <p:strVal val="visible"/>
                                      </p:to>
                                    </p:set>
                                    <p:anim calcmode="lin" valueType="num">
                                      <p:cBhvr additive="base">
                                        <p:cTn id="47" dur="500" fill="hold"/>
                                        <p:tgtEl>
                                          <p:spTgt spid="8"/>
                                        </p:tgtEl>
                                        <p:attrNameLst>
                                          <p:attrName>ppt_x</p:attrName>
                                        </p:attrNameLst>
                                      </p:cBhvr>
                                      <p:tavLst>
                                        <p:tav tm="0">
                                          <p:val>
                                            <p:strVal val="0-#ppt_w/2"/>
                                          </p:val>
                                        </p:tav>
                                        <p:tav tm="100000">
                                          <p:val>
                                            <p:strVal val="#ppt_x"/>
                                          </p:val>
                                        </p:tav>
                                      </p:tavLst>
                                    </p:anim>
                                    <p:anim calcmode="lin" valueType="num">
                                      <p:cBhvr additive="base">
                                        <p:cTn id="48" dur="500" fill="hold"/>
                                        <p:tgtEl>
                                          <p:spTgt spid="8"/>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9" presetClass="entr" presetSubtype="0" fill="hold" grpId="0" nodeType="afterEffect">
                                  <p:stCondLst>
                                    <p:cond delay="0"/>
                                  </p:stCondLst>
                                  <p:childTnLst>
                                    <p:set>
                                      <p:cBhvr>
                                        <p:cTn id="51" dur="indefinite" fill="hold"/>
                                        <p:tgtEl>
                                          <p:spTgt spid="66"/>
                                        </p:tgtEl>
                                        <p:attrNameLst>
                                          <p:attrName>style.visibility</p:attrName>
                                        </p:attrNameLst>
                                      </p:cBhvr>
                                      <p:to>
                                        <p:strVal val="visible"/>
                                      </p:to>
                                    </p:set>
                                    <p:animEffect transition="in" filter="dissolve(right)">
                                      <p:cBhvr>
                                        <p:cTn id="52" dur="499"/>
                                        <p:tgtEl>
                                          <p:spTgt spid="66"/>
                                        </p:tgtEl>
                                      </p:cBhvr>
                                    </p:animEffect>
                                  </p:childTnLst>
                                </p:cTn>
                              </p:par>
                              <p:par>
                                <p:cTn id="53" presetID="2" presetClass="entr" presetSubtype="8" fill="hold" nodeType="withEffect">
                                  <p:stCondLst>
                                    <p:cond delay="0"/>
                                  </p:stCondLst>
                                  <p:childTnLst>
                                    <p:set>
                                      <p:cBhvr>
                                        <p:cTn id="54" dur="1" fill="hold">
                                          <p:stCondLst>
                                            <p:cond delay="0"/>
                                          </p:stCondLst>
                                        </p:cTn>
                                        <p:tgtEl>
                                          <p:spTgt spid="22"/>
                                        </p:tgtEl>
                                        <p:attrNameLst>
                                          <p:attrName>style.visibility</p:attrName>
                                        </p:attrNameLst>
                                      </p:cBhvr>
                                      <p:to>
                                        <p:strVal val="visible"/>
                                      </p:to>
                                    </p:set>
                                    <p:anim calcmode="lin" valueType="num">
                                      <p:cBhvr additive="base">
                                        <p:cTn id="55" dur="500" fill="hold"/>
                                        <p:tgtEl>
                                          <p:spTgt spid="22"/>
                                        </p:tgtEl>
                                        <p:attrNameLst>
                                          <p:attrName>ppt_x</p:attrName>
                                        </p:attrNameLst>
                                      </p:cBhvr>
                                      <p:tavLst>
                                        <p:tav tm="0">
                                          <p:val>
                                            <p:strVal val="0-#ppt_w/2"/>
                                          </p:val>
                                        </p:tav>
                                        <p:tav tm="100000">
                                          <p:val>
                                            <p:strVal val="#ppt_x"/>
                                          </p:val>
                                        </p:tav>
                                      </p:tavLst>
                                    </p:anim>
                                    <p:anim calcmode="lin" valueType="num">
                                      <p:cBhvr additive="base">
                                        <p:cTn id="56" dur="500" fill="hold"/>
                                        <p:tgtEl>
                                          <p:spTgt spid="22"/>
                                        </p:tgtEl>
                                        <p:attrNameLst>
                                          <p:attrName>ppt_y</p:attrName>
                                        </p:attrNameLst>
                                      </p:cBhvr>
                                      <p:tavLst>
                                        <p:tav tm="0">
                                          <p:val>
                                            <p:strVal val="#ppt_y"/>
                                          </p:val>
                                        </p:tav>
                                        <p:tav tm="100000">
                                          <p:val>
                                            <p:strVal val="#ppt_y"/>
                                          </p:val>
                                        </p:tav>
                                      </p:tavLst>
                                    </p:anim>
                                  </p:childTnLst>
                                </p:cTn>
                              </p:par>
                            </p:childTnLst>
                          </p:cTn>
                        </p:par>
                        <p:par>
                          <p:cTn id="57" fill="hold">
                            <p:stCondLst>
                              <p:cond delay="5000"/>
                            </p:stCondLst>
                            <p:childTnLst>
                              <p:par>
                                <p:cTn id="58" presetID="9" presetClass="entr" presetSubtype="0" fill="hold" grpId="0" nodeType="afterEffect">
                                  <p:stCondLst>
                                    <p:cond delay="0"/>
                                  </p:stCondLst>
                                  <p:childTnLst>
                                    <p:set>
                                      <p:cBhvr>
                                        <p:cTn id="59" dur="indefinite" fill="hold"/>
                                        <p:tgtEl>
                                          <p:spTgt spid="61"/>
                                        </p:tgtEl>
                                        <p:attrNameLst>
                                          <p:attrName>style.visibility</p:attrName>
                                        </p:attrNameLst>
                                      </p:cBhvr>
                                      <p:to>
                                        <p:strVal val="visible"/>
                                      </p:to>
                                    </p:set>
                                    <p:animEffect transition="in" filter="dissolve(right)">
                                      <p:cBhvr>
                                        <p:cTn id="60" dur="499"/>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6" grpId="0" bldLvl="0" animBg="1" advAuto="0"/>
      <p:bldP spid="59" grpId="0" animBg="1" advAuto="0"/>
      <p:bldP spid="60" grpId="0" animBg="1" advAuto="0"/>
      <p:bldP spid="61" grpId="0" animBg="1" advAuto="0"/>
      <p:bldP spid="62" grpId="0" animBg="1" advAuto="0"/>
      <p:bldP spid="66" grpId="0"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 43"/>
          <p:cNvPicPr>
            <a:picLocks noChangeAspect="1"/>
          </p:cNvPicPr>
          <p:nvPr/>
        </p:nvPicPr>
        <p:blipFill>
          <a:blip r:embed="rId1" cstate="screen"/>
          <a:stretch>
            <a:fillRect/>
          </a:stretch>
        </p:blipFill>
        <p:spPr>
          <a:xfrm>
            <a:off x="30538" y="253085"/>
            <a:ext cx="1142328" cy="1050372"/>
          </a:xfrm>
          <a:prstGeom prst="rect">
            <a:avLst/>
          </a:prstGeom>
          <a:effectLst>
            <a:outerShdw blurRad="50800" dist="50800" dir="5400000" algn="ctr" rotWithShape="0">
              <a:srgbClr val="000000">
                <a:alpha val="0"/>
              </a:srgbClr>
            </a:outerShdw>
          </a:effectLst>
        </p:spPr>
      </p:pic>
      <p:sp>
        <p:nvSpPr>
          <p:cNvPr id="45" name="矩形 44"/>
          <p:cNvSpPr/>
          <p:nvPr/>
        </p:nvSpPr>
        <p:spPr>
          <a:xfrm>
            <a:off x="0" y="6649156"/>
            <a:ext cx="12192000" cy="20884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矩形 4"/>
          <p:cNvSpPr/>
          <p:nvPr/>
        </p:nvSpPr>
        <p:spPr>
          <a:xfrm>
            <a:off x="24257" y="527460"/>
            <a:ext cx="1061509" cy="461665"/>
          </a:xfrm>
          <a:prstGeom prst="rect">
            <a:avLst/>
          </a:prstGeom>
        </p:spPr>
        <p:txBody>
          <a:bodyPr wrap="none">
            <a:spAutoFit/>
          </a:bodyPr>
          <a:lstStyle/>
          <a:p>
            <a:r>
              <a:rPr lang="en-US" altLang="zh-CN" sz="2400" b="1" dirty="0">
                <a:solidFill>
                  <a:schemeClr val="bg1"/>
                </a:solidFill>
                <a:cs typeface="+mn-ea"/>
                <a:sym typeface="+mn-lt"/>
              </a:rPr>
              <a:t>FOUR</a:t>
            </a:r>
            <a:endParaRPr lang="zh-CN" altLang="en-US" sz="2400" b="1" dirty="0">
              <a:solidFill>
                <a:schemeClr val="bg1"/>
              </a:solidFill>
              <a:cs typeface="+mn-ea"/>
              <a:sym typeface="+mn-lt"/>
            </a:endParaRPr>
          </a:p>
        </p:txBody>
      </p:sp>
      <p:sp>
        <p:nvSpPr>
          <p:cNvPr id="6" name="文本框 5"/>
          <p:cNvSpPr txBox="1"/>
          <p:nvPr/>
        </p:nvSpPr>
        <p:spPr>
          <a:xfrm>
            <a:off x="1243965" y="559435"/>
            <a:ext cx="7428865" cy="398780"/>
          </a:xfrm>
          <a:prstGeom prst="rect">
            <a:avLst/>
          </a:prstGeom>
          <a:noFill/>
        </p:spPr>
        <p:txBody>
          <a:bodyPr wrap="square" rtlCol="0">
            <a:spAutoFit/>
          </a:bodyPr>
          <a:lstStyle/>
          <a:p>
            <a:pPr algn="l"/>
            <a:r>
              <a:rPr lang="zh-CN" altLang="en-US" sz="2000" b="1" dirty="0" smtClean="0">
                <a:cs typeface="+mn-ea"/>
                <a:sym typeface="+mn-lt"/>
              </a:rPr>
              <a:t>大学物理实验课程中的课程思政现状</a:t>
            </a:r>
            <a:endParaRPr lang="zh-CN" altLang="en-US" sz="2000" b="1" dirty="0">
              <a:cs typeface="+mn-ea"/>
              <a:sym typeface="+mn-lt"/>
            </a:endParaRPr>
          </a:p>
        </p:txBody>
      </p:sp>
      <p:grpSp>
        <p:nvGrpSpPr>
          <p:cNvPr id="9" name="PA_组合 21"/>
          <p:cNvGrpSpPr/>
          <p:nvPr>
            <p:custDataLst>
              <p:tags r:id="rId2"/>
            </p:custDataLst>
          </p:nvPr>
        </p:nvGrpSpPr>
        <p:grpSpPr>
          <a:xfrm>
            <a:off x="10733310" y="-270341"/>
            <a:ext cx="992949" cy="1205016"/>
            <a:chOff x="6493435" y="3390472"/>
            <a:chExt cx="2441407" cy="2632504"/>
          </a:xfrm>
          <a:solidFill>
            <a:schemeClr val="tx2">
              <a:lumMod val="60000"/>
              <a:lumOff val="40000"/>
            </a:schemeClr>
          </a:solidFill>
        </p:grpSpPr>
        <p:sp>
          <p:nvSpPr>
            <p:cNvPr id="10"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9"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0"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1"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pic>
        <p:nvPicPr>
          <p:cNvPr id="7" name="图片 6"/>
          <p:cNvPicPr>
            <a:picLocks noChangeAspect="1"/>
          </p:cNvPicPr>
          <p:nvPr/>
        </p:nvPicPr>
        <p:blipFill>
          <a:blip r:embed="rId3"/>
          <a:stretch>
            <a:fillRect/>
          </a:stretch>
        </p:blipFill>
        <p:spPr>
          <a:xfrm>
            <a:off x="1132840" y="989330"/>
            <a:ext cx="7778750" cy="4377690"/>
          </a:xfrm>
          <a:prstGeom prst="rect">
            <a:avLst/>
          </a:prstGeom>
        </p:spPr>
      </p:pic>
      <p:pic>
        <p:nvPicPr>
          <p:cNvPr id="23" name="图片 22"/>
          <p:cNvPicPr>
            <a:picLocks noChangeAspect="1"/>
          </p:cNvPicPr>
          <p:nvPr/>
        </p:nvPicPr>
        <p:blipFill>
          <a:blip r:embed="rId4"/>
          <a:stretch>
            <a:fillRect/>
          </a:stretch>
        </p:blipFill>
        <p:spPr>
          <a:xfrm>
            <a:off x="1519555" y="1083310"/>
            <a:ext cx="8114030" cy="4504690"/>
          </a:xfrm>
          <a:prstGeom prst="rect">
            <a:avLst/>
          </a:prstGeom>
        </p:spPr>
      </p:pic>
      <p:pic>
        <p:nvPicPr>
          <p:cNvPr id="24" name="图片 23"/>
          <p:cNvPicPr>
            <a:picLocks noChangeAspect="1"/>
          </p:cNvPicPr>
          <p:nvPr/>
        </p:nvPicPr>
        <p:blipFill>
          <a:blip r:embed="rId5"/>
          <a:stretch>
            <a:fillRect/>
          </a:stretch>
        </p:blipFill>
        <p:spPr>
          <a:xfrm>
            <a:off x="1702435" y="1228725"/>
            <a:ext cx="8296275" cy="4660265"/>
          </a:xfrm>
          <a:prstGeom prst="rect">
            <a:avLst/>
          </a:prstGeom>
        </p:spPr>
      </p:pic>
      <p:pic>
        <p:nvPicPr>
          <p:cNvPr id="25" name="图片 24"/>
          <p:cNvPicPr>
            <a:picLocks noChangeAspect="1"/>
          </p:cNvPicPr>
          <p:nvPr/>
        </p:nvPicPr>
        <p:blipFill>
          <a:blip r:embed="rId6"/>
          <a:stretch>
            <a:fillRect/>
          </a:stretch>
        </p:blipFill>
        <p:spPr>
          <a:xfrm>
            <a:off x="2104390" y="1303655"/>
            <a:ext cx="8574405" cy="4792345"/>
          </a:xfrm>
          <a:prstGeom prst="rect">
            <a:avLst/>
          </a:prstGeom>
        </p:spPr>
      </p:pic>
      <p:pic>
        <p:nvPicPr>
          <p:cNvPr id="26" name="图片 25"/>
          <p:cNvPicPr>
            <a:picLocks noChangeAspect="1"/>
          </p:cNvPicPr>
          <p:nvPr/>
        </p:nvPicPr>
        <p:blipFill>
          <a:blip r:embed="rId7"/>
          <a:stretch>
            <a:fillRect/>
          </a:stretch>
        </p:blipFill>
        <p:spPr>
          <a:xfrm>
            <a:off x="2413000" y="1337310"/>
            <a:ext cx="8822690" cy="49174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2" presetClass="entr" presetSubtype="1" decel="10000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750" fill="hold"/>
                                        <p:tgtEl>
                                          <p:spTgt spid="9"/>
                                        </p:tgtEl>
                                        <p:attrNameLst>
                                          <p:attrName>ppt_x</p:attrName>
                                        </p:attrNameLst>
                                      </p:cBhvr>
                                      <p:tavLst>
                                        <p:tav tm="0">
                                          <p:val>
                                            <p:strVal val="#ppt_x"/>
                                          </p:val>
                                        </p:tav>
                                        <p:tav tm="100000">
                                          <p:val>
                                            <p:strVal val="#ppt_x"/>
                                          </p:val>
                                        </p:tav>
                                      </p:tavLst>
                                    </p:anim>
                                    <p:anim calcmode="lin" valueType="num">
                                      <p:cBhvr additive="base">
                                        <p:cTn id="11" dur="75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4"/>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25"/>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cstate="screen"/>
          <a:stretch>
            <a:fillRect/>
          </a:stretch>
        </p:blipFill>
        <p:spPr>
          <a:xfrm>
            <a:off x="8797" y="3097872"/>
            <a:ext cx="1876792" cy="3753584"/>
          </a:xfrm>
          <a:prstGeom prst="rect">
            <a:avLst/>
          </a:prstGeom>
        </p:spPr>
      </p:pic>
      <p:pic>
        <p:nvPicPr>
          <p:cNvPr id="30" name="图片 29"/>
          <p:cNvPicPr>
            <a:picLocks noChangeAspect="1"/>
          </p:cNvPicPr>
          <p:nvPr/>
        </p:nvPicPr>
        <p:blipFill>
          <a:blip r:embed="rId2" cstate="screen"/>
          <a:stretch>
            <a:fillRect/>
          </a:stretch>
        </p:blipFill>
        <p:spPr>
          <a:xfrm>
            <a:off x="30538" y="253085"/>
            <a:ext cx="1142328" cy="1050372"/>
          </a:xfrm>
          <a:prstGeom prst="rect">
            <a:avLst/>
          </a:prstGeom>
          <a:effectLst>
            <a:outerShdw blurRad="50800" dist="50800" dir="5400000" algn="ctr" rotWithShape="0">
              <a:srgbClr val="000000">
                <a:alpha val="0"/>
              </a:srgbClr>
            </a:outerShdw>
          </a:effectLst>
        </p:spPr>
      </p:pic>
      <p:sp>
        <p:nvSpPr>
          <p:cNvPr id="31" name="矩形 30"/>
          <p:cNvSpPr/>
          <p:nvPr/>
        </p:nvSpPr>
        <p:spPr>
          <a:xfrm>
            <a:off x="0" y="6649156"/>
            <a:ext cx="12192000" cy="20884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矩形 4"/>
          <p:cNvSpPr/>
          <p:nvPr/>
        </p:nvSpPr>
        <p:spPr>
          <a:xfrm>
            <a:off x="-36703" y="527460"/>
            <a:ext cx="1114408" cy="430887"/>
          </a:xfrm>
          <a:prstGeom prst="rect">
            <a:avLst/>
          </a:prstGeom>
        </p:spPr>
        <p:txBody>
          <a:bodyPr wrap="none">
            <a:spAutoFit/>
          </a:bodyPr>
          <a:lstStyle/>
          <a:p>
            <a:r>
              <a:rPr lang="en-US" altLang="zh-CN" sz="2200" b="1" dirty="0">
                <a:solidFill>
                  <a:schemeClr val="bg1"/>
                </a:solidFill>
                <a:cs typeface="+mn-ea"/>
                <a:sym typeface="+mn-lt"/>
              </a:rPr>
              <a:t>THREE</a:t>
            </a:r>
            <a:endParaRPr lang="zh-CN" altLang="en-US" sz="2200" b="1" dirty="0">
              <a:solidFill>
                <a:schemeClr val="bg1"/>
              </a:solidFill>
              <a:cs typeface="+mn-ea"/>
              <a:sym typeface="+mn-lt"/>
            </a:endParaRPr>
          </a:p>
        </p:txBody>
      </p:sp>
      <p:pic>
        <p:nvPicPr>
          <p:cNvPr id="22" name="图片 21"/>
          <p:cNvPicPr>
            <a:picLocks noChangeAspect="1"/>
          </p:cNvPicPr>
          <p:nvPr/>
        </p:nvPicPr>
        <p:blipFill>
          <a:blip r:embed="rId3" cstate="screen"/>
          <a:stretch>
            <a:fillRect/>
          </a:stretch>
        </p:blipFill>
        <p:spPr>
          <a:xfrm>
            <a:off x="10321025" y="-58221"/>
            <a:ext cx="1876792" cy="3753584"/>
          </a:xfrm>
          <a:prstGeom prst="rect">
            <a:avLst/>
          </a:prstGeom>
        </p:spPr>
      </p:pic>
      <p:sp>
        <p:nvSpPr>
          <p:cNvPr id="9" name="文本框 8"/>
          <p:cNvSpPr txBox="1"/>
          <p:nvPr>
            <p:custDataLst>
              <p:tags r:id="rId4"/>
            </p:custDataLst>
          </p:nvPr>
        </p:nvSpPr>
        <p:spPr>
          <a:xfrm>
            <a:off x="1243965" y="439420"/>
            <a:ext cx="7428865" cy="398780"/>
          </a:xfrm>
          <a:prstGeom prst="rect">
            <a:avLst/>
          </a:prstGeom>
          <a:noFill/>
        </p:spPr>
        <p:txBody>
          <a:bodyPr wrap="square" rtlCol="0">
            <a:spAutoFit/>
          </a:bodyPr>
          <a:p>
            <a:pPr algn="l"/>
            <a:r>
              <a:rPr lang="zh-CN" altLang="en-US" sz="2000" b="1" dirty="0" smtClean="0">
                <a:cs typeface="+mn-ea"/>
                <a:sym typeface="+mn-lt"/>
              </a:rPr>
              <a:t>大学物理实验课程中的课程思政现状</a:t>
            </a:r>
            <a:endParaRPr lang="zh-CN" altLang="en-US" sz="2000" b="1" dirty="0">
              <a:cs typeface="+mn-ea"/>
              <a:sym typeface="+mn-lt"/>
            </a:endParaRPr>
          </a:p>
        </p:txBody>
      </p:sp>
      <p:sp>
        <p:nvSpPr>
          <p:cNvPr id="10" name="文本框 9"/>
          <p:cNvSpPr txBox="1"/>
          <p:nvPr>
            <p:custDataLst>
              <p:tags r:id="rId5"/>
            </p:custDataLst>
          </p:nvPr>
        </p:nvSpPr>
        <p:spPr>
          <a:xfrm>
            <a:off x="2726055" y="1540510"/>
            <a:ext cx="6732270" cy="3984625"/>
          </a:xfrm>
          <a:prstGeom prst="rect">
            <a:avLst/>
          </a:prstGeom>
          <a:noFill/>
          <a:ln>
            <a:noFill/>
          </a:ln>
        </p:spPr>
        <p:txBody>
          <a:bodyPr wrap="square" rtlCol="0">
            <a:spAutoFit/>
          </a:bodyPr>
          <a:lstStyle>
            <a:defPPr>
              <a:defRPr lang="zh-CN"/>
            </a:defPPr>
            <a:lvl1pPr algn="r">
              <a:lnSpc>
                <a:spcPct val="150000"/>
              </a:lnSpc>
              <a:spcAft>
                <a:spcPts val="1200"/>
              </a:spcAft>
              <a:defRPr sz="1200">
                <a:solidFill>
                  <a:prstClr val="black"/>
                </a:solidFill>
                <a:latin typeface="思源黑体 Light" panose="020B0300000000000000" pitchFamily="34" charset="-122"/>
                <a:ea typeface="思源黑体 Light" panose="020B0300000000000000" pitchFamily="34" charset="-122"/>
                <a:cs typeface="+mn-ea"/>
              </a:defRPr>
            </a:lvl1pPr>
          </a:lstStyle>
          <a:p>
            <a:pPr algn="just"/>
            <a:r>
              <a:rPr lang="zh-CN" altLang="en-US" sz="1800" dirty="0">
                <a:latin typeface="+mn-lt"/>
                <a:ea typeface="+mn-ea"/>
                <a:sym typeface="+mn-lt"/>
              </a:rPr>
              <a:t>教育部关于印发《高等学校课程思政建设指导纲要》，要求结合专业特点分类推进课程思政建设。</a:t>
            </a:r>
            <a:endParaRPr lang="zh-CN" altLang="en-US" sz="1800" dirty="0">
              <a:latin typeface="+mn-lt"/>
              <a:ea typeface="+mn-ea"/>
              <a:sym typeface="+mn-lt"/>
            </a:endParaRPr>
          </a:p>
          <a:p>
            <a:pPr algn="just"/>
            <a:r>
              <a:rPr lang="en-US" altLang="zh-CN" sz="1800" dirty="0">
                <a:latin typeface="+mn-lt"/>
                <a:ea typeface="+mn-ea"/>
                <a:sym typeface="+mn-lt"/>
              </a:rPr>
              <a:t>       </a:t>
            </a:r>
            <a:r>
              <a:rPr lang="zh-CN" altLang="en-US" sz="1800" dirty="0">
                <a:latin typeface="+mn-lt"/>
                <a:ea typeface="+mn-ea"/>
                <a:sym typeface="+mn-lt"/>
              </a:rPr>
              <a:t>——理学、工学类专业课程。要在课程教学中把马克思主义立场观点方法的教育与科学精神的培养结合起来，提高学生正确认识问题、分析问题和解决问题的能力。理学类专业课程，要注重科学思维方法的训练和科学伦理的教育，培养学生探索未知、追求真理、勇攀科学高峰的责任感和使命感。工学类专业课程，要注重强化学生工程伦理教育，培养学生精益求精的大国工匠精神，激发学生科技报国的家国情怀和使命担当。</a:t>
            </a:r>
            <a:endParaRPr lang="zh-CN" altLang="en-US" sz="1800" dirty="0">
              <a:latin typeface="+mn-lt"/>
              <a:ea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图片 37"/>
          <p:cNvPicPr>
            <a:picLocks noChangeAspect="1"/>
          </p:cNvPicPr>
          <p:nvPr/>
        </p:nvPicPr>
        <p:blipFill>
          <a:blip r:embed="rId1" cstate="screen"/>
          <a:stretch>
            <a:fillRect/>
          </a:stretch>
        </p:blipFill>
        <p:spPr>
          <a:xfrm>
            <a:off x="30538" y="253085"/>
            <a:ext cx="1142328" cy="1050372"/>
          </a:xfrm>
          <a:prstGeom prst="rect">
            <a:avLst/>
          </a:prstGeom>
          <a:effectLst>
            <a:outerShdw blurRad="50800" dist="50800" dir="5400000" algn="ctr" rotWithShape="0">
              <a:srgbClr val="000000">
                <a:alpha val="0"/>
              </a:srgbClr>
            </a:outerShdw>
          </a:effectLst>
        </p:spPr>
      </p:pic>
      <p:sp>
        <p:nvSpPr>
          <p:cNvPr id="39" name="矩形 38"/>
          <p:cNvSpPr/>
          <p:nvPr/>
        </p:nvSpPr>
        <p:spPr>
          <a:xfrm>
            <a:off x="0" y="6649156"/>
            <a:ext cx="12192000" cy="20884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矩形 4"/>
          <p:cNvSpPr/>
          <p:nvPr/>
        </p:nvSpPr>
        <p:spPr>
          <a:xfrm>
            <a:off x="-36703" y="527460"/>
            <a:ext cx="1114408" cy="430887"/>
          </a:xfrm>
          <a:prstGeom prst="rect">
            <a:avLst/>
          </a:prstGeom>
        </p:spPr>
        <p:txBody>
          <a:bodyPr wrap="none">
            <a:spAutoFit/>
          </a:bodyPr>
          <a:lstStyle/>
          <a:p>
            <a:r>
              <a:rPr lang="en-US" altLang="zh-CN" sz="2200" b="1" dirty="0">
                <a:solidFill>
                  <a:schemeClr val="bg1"/>
                </a:solidFill>
                <a:cs typeface="+mn-ea"/>
                <a:sym typeface="+mn-lt"/>
              </a:rPr>
              <a:t>THREE</a:t>
            </a:r>
            <a:endParaRPr lang="zh-CN" altLang="en-US" sz="2200" b="1" dirty="0">
              <a:solidFill>
                <a:schemeClr val="bg1"/>
              </a:solidFill>
              <a:cs typeface="+mn-ea"/>
              <a:sym typeface="+mn-lt"/>
            </a:endParaRPr>
          </a:p>
        </p:txBody>
      </p:sp>
      <p:grpSp>
        <p:nvGrpSpPr>
          <p:cNvPr id="9" name="PA_组合 21"/>
          <p:cNvGrpSpPr/>
          <p:nvPr>
            <p:custDataLst>
              <p:tags r:id="rId2"/>
            </p:custDataLst>
          </p:nvPr>
        </p:nvGrpSpPr>
        <p:grpSpPr>
          <a:xfrm>
            <a:off x="10733310" y="-270341"/>
            <a:ext cx="992949" cy="1205016"/>
            <a:chOff x="6493435" y="3390472"/>
            <a:chExt cx="2441407" cy="2632504"/>
          </a:xfrm>
          <a:solidFill>
            <a:schemeClr val="tx2">
              <a:lumMod val="60000"/>
              <a:lumOff val="40000"/>
            </a:schemeClr>
          </a:solidFill>
        </p:grpSpPr>
        <p:sp>
          <p:nvSpPr>
            <p:cNvPr id="10"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9"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0"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1"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sp>
        <p:nvSpPr>
          <p:cNvPr id="22" name="泪滴形 21"/>
          <p:cNvSpPr/>
          <p:nvPr/>
        </p:nvSpPr>
        <p:spPr>
          <a:xfrm rot="5400000">
            <a:off x="4419600" y="1783080"/>
            <a:ext cx="1560513" cy="1560513"/>
          </a:xfrm>
          <a:prstGeom prst="teardrop">
            <a:avLst>
              <a:gd name="adj" fmla="val 124415"/>
            </a:avLst>
          </a:prstGeom>
          <a:solidFill>
            <a:schemeClr val="tx2">
              <a:lumMod val="75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3" name="泪滴形 22"/>
          <p:cNvSpPr/>
          <p:nvPr/>
        </p:nvSpPr>
        <p:spPr>
          <a:xfrm rot="10800000">
            <a:off x="6364289" y="1783080"/>
            <a:ext cx="1560513" cy="1560513"/>
          </a:xfrm>
          <a:prstGeom prst="teardrop">
            <a:avLst>
              <a:gd name="adj" fmla="val 124415"/>
            </a:avLst>
          </a:prstGeom>
          <a:solidFill>
            <a:schemeClr val="tx2">
              <a:lumMod val="40000"/>
              <a:lumOff val="6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4" name="泪滴形 23"/>
          <p:cNvSpPr/>
          <p:nvPr/>
        </p:nvSpPr>
        <p:spPr>
          <a:xfrm rot="155337">
            <a:off x="4347052" y="3646330"/>
            <a:ext cx="1560513" cy="1560513"/>
          </a:xfrm>
          <a:prstGeom prst="teardrop">
            <a:avLst>
              <a:gd name="adj" fmla="val 124415"/>
            </a:avLst>
          </a:prstGeom>
          <a:solidFill>
            <a:schemeClr val="tx2">
              <a:lumMod val="20000"/>
              <a:lumOff val="80000"/>
            </a:schemeClr>
          </a:solidFill>
          <a:ln w="285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5" name="泪滴形 24"/>
          <p:cNvSpPr/>
          <p:nvPr/>
        </p:nvSpPr>
        <p:spPr>
          <a:xfrm rot="15871622">
            <a:off x="6435149" y="3646329"/>
            <a:ext cx="1560513" cy="1560513"/>
          </a:xfrm>
          <a:prstGeom prst="teardrop">
            <a:avLst>
              <a:gd name="adj" fmla="val 124415"/>
            </a:avLst>
          </a:prstGeom>
          <a:solidFill>
            <a:schemeClr val="tx2">
              <a:lumMod val="60000"/>
              <a:lumOff val="4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6" name="文本框 25"/>
          <p:cNvSpPr txBox="1"/>
          <p:nvPr/>
        </p:nvSpPr>
        <p:spPr>
          <a:xfrm>
            <a:off x="4788254" y="2263064"/>
            <a:ext cx="1283522" cy="707886"/>
          </a:xfrm>
          <a:prstGeom prst="rect">
            <a:avLst/>
          </a:prstGeom>
          <a:noFill/>
        </p:spPr>
        <p:txBody>
          <a:bodyPr wrap="square" rtlCol="0">
            <a:spAutoFit/>
          </a:bodyPr>
          <a:lstStyle/>
          <a:p>
            <a:pPr algn="l"/>
            <a:r>
              <a:rPr lang="en-US" altLang="zh-CN" sz="4000" b="1" dirty="0">
                <a:solidFill>
                  <a:schemeClr val="bg1"/>
                </a:solidFill>
                <a:cs typeface="+mn-ea"/>
                <a:sym typeface="+mn-lt"/>
              </a:rPr>
              <a:t>01</a:t>
            </a:r>
            <a:endParaRPr lang="zh-CN" altLang="en-US" sz="4000" b="1" dirty="0">
              <a:solidFill>
                <a:schemeClr val="bg1"/>
              </a:solidFill>
              <a:cs typeface="+mn-ea"/>
              <a:sym typeface="+mn-lt"/>
            </a:endParaRPr>
          </a:p>
        </p:txBody>
      </p:sp>
      <p:sp>
        <p:nvSpPr>
          <p:cNvPr id="27" name="文本框 26"/>
          <p:cNvSpPr txBox="1"/>
          <p:nvPr/>
        </p:nvSpPr>
        <p:spPr>
          <a:xfrm>
            <a:off x="6704052" y="2263064"/>
            <a:ext cx="1283522" cy="707886"/>
          </a:xfrm>
          <a:prstGeom prst="rect">
            <a:avLst/>
          </a:prstGeom>
          <a:noFill/>
        </p:spPr>
        <p:txBody>
          <a:bodyPr wrap="square" rtlCol="0">
            <a:spAutoFit/>
          </a:bodyPr>
          <a:lstStyle/>
          <a:p>
            <a:pPr algn="l"/>
            <a:r>
              <a:rPr lang="en-US" altLang="zh-CN" sz="4000" b="1" dirty="0">
                <a:solidFill>
                  <a:schemeClr val="bg1"/>
                </a:solidFill>
                <a:cs typeface="+mn-ea"/>
                <a:sym typeface="+mn-lt"/>
              </a:rPr>
              <a:t>02</a:t>
            </a:r>
            <a:endParaRPr lang="zh-CN" altLang="en-US" sz="4000" b="1" dirty="0">
              <a:solidFill>
                <a:schemeClr val="bg1"/>
              </a:solidFill>
              <a:cs typeface="+mn-ea"/>
              <a:sym typeface="+mn-lt"/>
            </a:endParaRPr>
          </a:p>
        </p:txBody>
      </p:sp>
      <p:sp>
        <p:nvSpPr>
          <p:cNvPr id="28" name="文本框 27"/>
          <p:cNvSpPr txBox="1"/>
          <p:nvPr/>
        </p:nvSpPr>
        <p:spPr>
          <a:xfrm>
            <a:off x="4784722" y="4102245"/>
            <a:ext cx="1283522" cy="707886"/>
          </a:xfrm>
          <a:prstGeom prst="rect">
            <a:avLst/>
          </a:prstGeom>
          <a:noFill/>
        </p:spPr>
        <p:txBody>
          <a:bodyPr wrap="square" rtlCol="0">
            <a:spAutoFit/>
          </a:bodyPr>
          <a:lstStyle/>
          <a:p>
            <a:pPr algn="l"/>
            <a:r>
              <a:rPr lang="en-US" altLang="zh-CN" sz="4000" b="1" dirty="0">
                <a:solidFill>
                  <a:schemeClr val="bg1"/>
                </a:solidFill>
                <a:cs typeface="+mn-ea"/>
                <a:sym typeface="+mn-lt"/>
              </a:rPr>
              <a:t>03</a:t>
            </a:r>
            <a:endParaRPr lang="zh-CN" altLang="en-US" sz="4000" b="1" dirty="0">
              <a:solidFill>
                <a:schemeClr val="bg1"/>
              </a:solidFill>
              <a:cs typeface="+mn-ea"/>
              <a:sym typeface="+mn-lt"/>
            </a:endParaRPr>
          </a:p>
        </p:txBody>
      </p:sp>
      <p:sp>
        <p:nvSpPr>
          <p:cNvPr id="29" name="文本框 28"/>
          <p:cNvSpPr txBox="1"/>
          <p:nvPr/>
        </p:nvSpPr>
        <p:spPr>
          <a:xfrm>
            <a:off x="6704052" y="4089690"/>
            <a:ext cx="1283522" cy="707886"/>
          </a:xfrm>
          <a:prstGeom prst="rect">
            <a:avLst/>
          </a:prstGeom>
          <a:noFill/>
        </p:spPr>
        <p:txBody>
          <a:bodyPr wrap="square" rtlCol="0">
            <a:spAutoFit/>
          </a:bodyPr>
          <a:lstStyle/>
          <a:p>
            <a:pPr algn="l"/>
            <a:r>
              <a:rPr lang="en-US" altLang="zh-CN" sz="4000" b="1" dirty="0">
                <a:solidFill>
                  <a:schemeClr val="bg1"/>
                </a:solidFill>
                <a:cs typeface="+mn-ea"/>
                <a:sym typeface="+mn-lt"/>
              </a:rPr>
              <a:t>04</a:t>
            </a:r>
            <a:endParaRPr lang="zh-CN" altLang="en-US" sz="4000" b="1" dirty="0">
              <a:solidFill>
                <a:schemeClr val="bg1"/>
              </a:solidFill>
              <a:cs typeface="+mn-ea"/>
              <a:sym typeface="+mn-lt"/>
            </a:endParaRPr>
          </a:p>
        </p:txBody>
      </p:sp>
      <p:sp>
        <p:nvSpPr>
          <p:cNvPr id="30" name="文本框 29"/>
          <p:cNvSpPr txBox="1"/>
          <p:nvPr/>
        </p:nvSpPr>
        <p:spPr>
          <a:xfrm>
            <a:off x="552450" y="2560725"/>
            <a:ext cx="3211292" cy="1106805"/>
          </a:xfrm>
          <a:prstGeom prst="rect">
            <a:avLst/>
          </a:prstGeom>
          <a:solidFill>
            <a:schemeClr val="bg1"/>
          </a:solidFill>
          <a:ln>
            <a:noFill/>
          </a:ln>
        </p:spPr>
        <p:txBody>
          <a:bodyPr wrap="square" rtlCol="0">
            <a:spAutoFit/>
          </a:bodyPr>
          <a:lstStyle/>
          <a:p>
            <a:pPr algn="ctr">
              <a:lnSpc>
                <a:spcPct val="150000"/>
              </a:lnSpc>
              <a:spcAft>
                <a:spcPts val="1200"/>
              </a:spcAft>
            </a:pPr>
            <a:r>
              <a:rPr lang="zh-CN" altLang="en-US" sz="1100" dirty="0">
                <a:solidFill>
                  <a:prstClr val="black"/>
                </a:solidFill>
                <a:cs typeface="+mn-ea"/>
                <a:sym typeface="+mn-lt"/>
              </a:rPr>
              <a:t>课程思政主要形式是将思想政治教育元素，包括思想政治教育的理论知识、价值理念以及精神追求等融入到各门课程中去，潜移默化地对学生的思想意识、行为举止产生影响。</a:t>
            </a:r>
            <a:endParaRPr lang="zh-CN" altLang="en-US" sz="1100" dirty="0">
              <a:solidFill>
                <a:prstClr val="black"/>
              </a:solidFill>
              <a:cs typeface="+mn-ea"/>
              <a:sym typeface="+mn-lt"/>
            </a:endParaRPr>
          </a:p>
        </p:txBody>
      </p:sp>
      <p:sp>
        <p:nvSpPr>
          <p:cNvPr id="31" name="文本框 30"/>
          <p:cNvSpPr txBox="1"/>
          <p:nvPr/>
        </p:nvSpPr>
        <p:spPr>
          <a:xfrm>
            <a:off x="2603302" y="2119743"/>
            <a:ext cx="1617639" cy="398780"/>
          </a:xfrm>
          <a:prstGeom prst="rect">
            <a:avLst/>
          </a:prstGeom>
          <a:solidFill>
            <a:schemeClr val="bg1"/>
          </a:solidFill>
          <a:ln>
            <a:noFill/>
          </a:ln>
        </p:spPr>
        <p:txBody>
          <a:bodyPr wrap="square" rtlCol="0">
            <a:spAutoFit/>
          </a:bodyPr>
          <a:lstStyle/>
          <a:p>
            <a:r>
              <a:rPr lang="zh-CN" altLang="en-US" sz="2000" b="1" dirty="0">
                <a:cs typeface="+mn-ea"/>
                <a:sym typeface="+mn-lt"/>
              </a:rPr>
              <a:t>主要形式</a:t>
            </a:r>
            <a:endParaRPr lang="zh-CN" altLang="en-US" sz="2000" b="1" dirty="0">
              <a:cs typeface="+mn-ea"/>
              <a:sym typeface="+mn-lt"/>
            </a:endParaRPr>
          </a:p>
        </p:txBody>
      </p:sp>
      <p:sp>
        <p:nvSpPr>
          <p:cNvPr id="32" name="文本框 31"/>
          <p:cNvSpPr txBox="1"/>
          <p:nvPr/>
        </p:nvSpPr>
        <p:spPr>
          <a:xfrm>
            <a:off x="514350" y="4415161"/>
            <a:ext cx="3211292" cy="1506855"/>
          </a:xfrm>
          <a:prstGeom prst="rect">
            <a:avLst/>
          </a:prstGeom>
          <a:solidFill>
            <a:schemeClr val="bg1"/>
          </a:solidFill>
          <a:ln>
            <a:noFill/>
          </a:ln>
        </p:spPr>
        <p:txBody>
          <a:bodyPr wrap="square" rtlCol="0">
            <a:spAutoFit/>
          </a:bodyPr>
          <a:lstStyle/>
          <a:p>
            <a:pPr algn="ctr">
              <a:lnSpc>
                <a:spcPct val="150000"/>
              </a:lnSpc>
              <a:spcAft>
                <a:spcPts val="1200"/>
              </a:spcAft>
            </a:pPr>
            <a:r>
              <a:rPr lang="zh-CN" altLang="en-US" sz="1100" dirty="0">
                <a:solidFill>
                  <a:prstClr val="black"/>
                </a:solidFill>
                <a:cs typeface="+mn-ea"/>
                <a:sym typeface="+mn-lt"/>
              </a:rPr>
              <a:t>课程思政在本质上还是一种教育，是为了实现立德树人。“育人”先“育德”，注重传道授业解惑、育人育才的有机统一，一直是我国教育的优良传统。</a:t>
            </a:r>
            <a:endParaRPr lang="zh-CN" altLang="en-US" sz="1100" dirty="0">
              <a:solidFill>
                <a:prstClr val="black"/>
              </a:solidFill>
              <a:cs typeface="+mn-ea"/>
              <a:sym typeface="+mn-lt"/>
            </a:endParaRPr>
          </a:p>
          <a:p>
            <a:pPr algn="r"/>
            <a:endParaRPr lang="zh-CN" altLang="en-US" sz="1600" b="1" dirty="0">
              <a:cs typeface="+mn-ea"/>
              <a:sym typeface="+mn-lt"/>
            </a:endParaRPr>
          </a:p>
        </p:txBody>
      </p:sp>
      <p:sp>
        <p:nvSpPr>
          <p:cNvPr id="33" name="文本框 32"/>
          <p:cNvSpPr txBox="1"/>
          <p:nvPr/>
        </p:nvSpPr>
        <p:spPr>
          <a:xfrm>
            <a:off x="1722755" y="3974465"/>
            <a:ext cx="2037080" cy="398780"/>
          </a:xfrm>
          <a:prstGeom prst="rect">
            <a:avLst/>
          </a:prstGeom>
          <a:solidFill>
            <a:schemeClr val="bg1"/>
          </a:solidFill>
          <a:ln>
            <a:noFill/>
          </a:ln>
        </p:spPr>
        <p:txBody>
          <a:bodyPr wrap="square" rtlCol="0">
            <a:spAutoFit/>
          </a:bodyPr>
          <a:lstStyle/>
          <a:p>
            <a:pPr algn="ctr"/>
            <a:r>
              <a:rPr lang="zh-CN" altLang="en-US" sz="2000" b="1" dirty="0">
                <a:cs typeface="+mn-ea"/>
                <a:sym typeface="+mn-lt"/>
              </a:rPr>
              <a:t>本质是</a:t>
            </a:r>
            <a:r>
              <a:rPr lang="zh-CN" altLang="en-US" sz="2000" b="1" dirty="0">
                <a:cs typeface="+mn-ea"/>
                <a:sym typeface="+mn-lt"/>
              </a:rPr>
              <a:t>立德树人</a:t>
            </a:r>
            <a:endParaRPr lang="zh-CN" altLang="en-US" sz="2000" b="1" dirty="0">
              <a:cs typeface="+mn-ea"/>
              <a:sym typeface="+mn-lt"/>
            </a:endParaRPr>
          </a:p>
        </p:txBody>
      </p:sp>
      <p:sp>
        <p:nvSpPr>
          <p:cNvPr id="34" name="文本框 33"/>
          <p:cNvSpPr txBox="1"/>
          <p:nvPr/>
        </p:nvSpPr>
        <p:spPr>
          <a:xfrm>
            <a:off x="8374560" y="2566612"/>
            <a:ext cx="3211292" cy="1506855"/>
          </a:xfrm>
          <a:prstGeom prst="rect">
            <a:avLst/>
          </a:prstGeom>
          <a:solidFill>
            <a:schemeClr val="bg1"/>
          </a:solidFill>
          <a:ln>
            <a:noFill/>
          </a:ln>
        </p:spPr>
        <p:txBody>
          <a:bodyPr wrap="square" rtlCol="0">
            <a:spAutoFit/>
          </a:bodyPr>
          <a:lstStyle/>
          <a:p>
            <a:pPr algn="ctr">
              <a:lnSpc>
                <a:spcPct val="150000"/>
              </a:lnSpc>
              <a:spcAft>
                <a:spcPts val="1200"/>
              </a:spcAft>
            </a:pPr>
            <a:r>
              <a:rPr lang="zh-CN" altLang="en-US" sz="1100" dirty="0">
                <a:solidFill>
                  <a:prstClr val="black"/>
                </a:solidFill>
                <a:cs typeface="+mn-ea"/>
                <a:sym typeface="+mn-lt"/>
              </a:rPr>
              <a:t>课程思政正是通过深化课程目标、内容、结构、模式等方面的改革，把政治认同、国家意识、文化自信、人格养成等思想政治教育导向与各类课程固有的知识、技能传授有机融合。</a:t>
            </a:r>
            <a:endParaRPr lang="zh-CN" altLang="en-US" sz="1600" b="1" dirty="0">
              <a:cs typeface="+mn-ea"/>
              <a:sym typeface="+mn-lt"/>
            </a:endParaRPr>
          </a:p>
          <a:p>
            <a:endParaRPr lang="zh-CN" altLang="en-US" sz="1600" b="1" dirty="0">
              <a:cs typeface="+mn-ea"/>
              <a:sym typeface="+mn-lt"/>
            </a:endParaRPr>
          </a:p>
        </p:txBody>
      </p:sp>
      <p:sp>
        <p:nvSpPr>
          <p:cNvPr id="35" name="文本框 34"/>
          <p:cNvSpPr txBox="1"/>
          <p:nvPr/>
        </p:nvSpPr>
        <p:spPr>
          <a:xfrm>
            <a:off x="8374380" y="2119630"/>
            <a:ext cx="2079625" cy="398780"/>
          </a:xfrm>
          <a:prstGeom prst="rect">
            <a:avLst/>
          </a:prstGeom>
          <a:solidFill>
            <a:schemeClr val="bg1"/>
          </a:solidFill>
          <a:ln>
            <a:noFill/>
          </a:ln>
        </p:spPr>
        <p:txBody>
          <a:bodyPr wrap="square" rtlCol="0">
            <a:spAutoFit/>
          </a:bodyPr>
          <a:lstStyle/>
          <a:p>
            <a:r>
              <a:rPr lang="zh-CN" altLang="en-US" sz="2000" b="1" dirty="0">
                <a:cs typeface="+mn-ea"/>
                <a:sym typeface="+mn-lt"/>
              </a:rPr>
              <a:t>方法是显隐结合</a:t>
            </a:r>
            <a:endParaRPr lang="zh-CN" altLang="en-US" sz="2000" b="1" dirty="0">
              <a:cs typeface="+mn-ea"/>
              <a:sym typeface="+mn-lt"/>
            </a:endParaRPr>
          </a:p>
        </p:txBody>
      </p:sp>
      <p:sp>
        <p:nvSpPr>
          <p:cNvPr id="36" name="文本框 35"/>
          <p:cNvSpPr txBox="1"/>
          <p:nvPr/>
        </p:nvSpPr>
        <p:spPr>
          <a:xfrm>
            <a:off x="8362567" y="4415161"/>
            <a:ext cx="3211292" cy="1106805"/>
          </a:xfrm>
          <a:prstGeom prst="rect">
            <a:avLst/>
          </a:prstGeom>
          <a:solidFill>
            <a:schemeClr val="bg1"/>
          </a:solidFill>
          <a:ln>
            <a:noFill/>
          </a:ln>
        </p:spPr>
        <p:txBody>
          <a:bodyPr wrap="square" rtlCol="0">
            <a:spAutoFit/>
          </a:bodyPr>
          <a:lstStyle/>
          <a:p>
            <a:pPr algn="ctr">
              <a:lnSpc>
                <a:spcPct val="150000"/>
              </a:lnSpc>
              <a:spcAft>
                <a:spcPts val="1200"/>
              </a:spcAft>
            </a:pPr>
            <a:r>
              <a:rPr lang="zh-CN" altLang="en-US" sz="1100" dirty="0">
                <a:solidFill>
                  <a:prstClr val="black"/>
                </a:solidFill>
                <a:cs typeface="+mn-ea"/>
                <a:sym typeface="+mn-lt"/>
              </a:rPr>
              <a:t>在课程思政建设的具体过程中，也更需要创新思维，以新思维催生新思路、以新思路谋求新发展、以新发展推动新方法，以新方法解决新问题，实现课程思政的创新发展。</a:t>
            </a:r>
            <a:endParaRPr lang="zh-CN" altLang="en-US" sz="1100" dirty="0">
              <a:solidFill>
                <a:prstClr val="black"/>
              </a:solidFill>
              <a:cs typeface="+mn-ea"/>
              <a:sym typeface="+mn-lt"/>
            </a:endParaRPr>
          </a:p>
        </p:txBody>
      </p:sp>
      <p:sp>
        <p:nvSpPr>
          <p:cNvPr id="37" name="文本框 36"/>
          <p:cNvSpPr txBox="1"/>
          <p:nvPr/>
        </p:nvSpPr>
        <p:spPr>
          <a:xfrm>
            <a:off x="8362315" y="3974465"/>
            <a:ext cx="2023110" cy="398780"/>
          </a:xfrm>
          <a:prstGeom prst="rect">
            <a:avLst/>
          </a:prstGeom>
          <a:solidFill>
            <a:schemeClr val="bg1"/>
          </a:solidFill>
          <a:ln>
            <a:noFill/>
          </a:ln>
        </p:spPr>
        <p:txBody>
          <a:bodyPr wrap="square" rtlCol="0">
            <a:spAutoFit/>
          </a:bodyPr>
          <a:lstStyle/>
          <a:p>
            <a:r>
              <a:rPr lang="zh-CN" altLang="en-US" sz="2000" b="1" dirty="0">
                <a:cs typeface="+mn-ea"/>
                <a:sym typeface="+mn-lt"/>
              </a:rPr>
              <a:t>思维是科学创新</a:t>
            </a:r>
            <a:endParaRPr lang="zh-CN" altLang="en-US" sz="2000" b="1" dirty="0">
              <a:cs typeface="+mn-ea"/>
              <a:sym typeface="+mn-lt"/>
            </a:endParaRPr>
          </a:p>
        </p:txBody>
      </p:sp>
      <p:sp>
        <p:nvSpPr>
          <p:cNvPr id="2" name="文本框 1"/>
          <p:cNvSpPr txBox="1"/>
          <p:nvPr>
            <p:custDataLst>
              <p:tags r:id="rId3"/>
            </p:custDataLst>
          </p:nvPr>
        </p:nvSpPr>
        <p:spPr>
          <a:xfrm>
            <a:off x="1243965" y="559435"/>
            <a:ext cx="7428865" cy="398780"/>
          </a:xfrm>
          <a:prstGeom prst="rect">
            <a:avLst/>
          </a:prstGeom>
          <a:noFill/>
        </p:spPr>
        <p:txBody>
          <a:bodyPr wrap="square" rtlCol="0">
            <a:spAutoFit/>
          </a:bodyPr>
          <a:p>
            <a:pPr algn="l"/>
            <a:r>
              <a:rPr lang="zh-CN" altLang="en-US" sz="2000" b="1" dirty="0" smtClean="0">
                <a:cs typeface="+mn-ea"/>
                <a:sym typeface="+mn-lt"/>
              </a:rPr>
              <a:t>大学物理实验课程中的课程思政现状</a:t>
            </a:r>
            <a:endParaRPr lang="zh-CN" altLang="en-US" sz="2000" b="1"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Effect transition="in" filter="fade">
                                      <p:cBhvr>
                                        <p:cTn id="14" dur="500"/>
                                        <p:tgtEl>
                                          <p:spTgt spid="22"/>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p:cTn id="17" dur="500" fill="hold"/>
                                        <p:tgtEl>
                                          <p:spTgt spid="23"/>
                                        </p:tgtEl>
                                        <p:attrNameLst>
                                          <p:attrName>ppt_w</p:attrName>
                                        </p:attrNameLst>
                                      </p:cBhvr>
                                      <p:tavLst>
                                        <p:tav tm="0">
                                          <p:val>
                                            <p:fltVal val="0"/>
                                          </p:val>
                                        </p:tav>
                                        <p:tav tm="100000">
                                          <p:val>
                                            <p:strVal val="#ppt_w"/>
                                          </p:val>
                                        </p:tav>
                                      </p:tavLst>
                                    </p:anim>
                                    <p:anim calcmode="lin" valueType="num">
                                      <p:cBhvr>
                                        <p:cTn id="18" dur="500" fill="hold"/>
                                        <p:tgtEl>
                                          <p:spTgt spid="23"/>
                                        </p:tgtEl>
                                        <p:attrNameLst>
                                          <p:attrName>ppt_h</p:attrName>
                                        </p:attrNameLst>
                                      </p:cBhvr>
                                      <p:tavLst>
                                        <p:tav tm="0">
                                          <p:val>
                                            <p:fltVal val="0"/>
                                          </p:val>
                                        </p:tav>
                                        <p:tav tm="100000">
                                          <p:val>
                                            <p:strVal val="#ppt_h"/>
                                          </p:val>
                                        </p:tav>
                                      </p:tavLst>
                                    </p:anim>
                                    <p:animEffect transition="in" filter="fade">
                                      <p:cBhvr>
                                        <p:cTn id="19" dur="500"/>
                                        <p:tgtEl>
                                          <p:spTgt spid="23"/>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p:cTn id="27" dur="500" fill="hold"/>
                                        <p:tgtEl>
                                          <p:spTgt spid="25"/>
                                        </p:tgtEl>
                                        <p:attrNameLst>
                                          <p:attrName>ppt_w</p:attrName>
                                        </p:attrNameLst>
                                      </p:cBhvr>
                                      <p:tavLst>
                                        <p:tav tm="0">
                                          <p:val>
                                            <p:fltVal val="0"/>
                                          </p:val>
                                        </p:tav>
                                        <p:tav tm="100000">
                                          <p:val>
                                            <p:strVal val="#ppt_w"/>
                                          </p:val>
                                        </p:tav>
                                      </p:tavLst>
                                    </p:anim>
                                    <p:anim calcmode="lin" valueType="num">
                                      <p:cBhvr>
                                        <p:cTn id="28" dur="500" fill="hold"/>
                                        <p:tgtEl>
                                          <p:spTgt spid="25"/>
                                        </p:tgtEl>
                                        <p:attrNameLst>
                                          <p:attrName>ppt_h</p:attrName>
                                        </p:attrNameLst>
                                      </p:cBhvr>
                                      <p:tavLst>
                                        <p:tav tm="0">
                                          <p:val>
                                            <p:fltVal val="0"/>
                                          </p:val>
                                        </p:tav>
                                        <p:tav tm="100000">
                                          <p:val>
                                            <p:strVal val="#ppt_h"/>
                                          </p:val>
                                        </p:tav>
                                      </p:tavLst>
                                    </p:anim>
                                    <p:animEffect transition="in" filter="fade">
                                      <p:cBhvr>
                                        <p:cTn id="29" dur="500"/>
                                        <p:tgtEl>
                                          <p:spTgt spid="25"/>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p:cTn id="32" dur="500" fill="hold"/>
                                        <p:tgtEl>
                                          <p:spTgt spid="26"/>
                                        </p:tgtEl>
                                        <p:attrNameLst>
                                          <p:attrName>ppt_w</p:attrName>
                                        </p:attrNameLst>
                                      </p:cBhvr>
                                      <p:tavLst>
                                        <p:tav tm="0">
                                          <p:val>
                                            <p:fltVal val="0"/>
                                          </p:val>
                                        </p:tav>
                                        <p:tav tm="100000">
                                          <p:val>
                                            <p:strVal val="#ppt_w"/>
                                          </p:val>
                                        </p:tav>
                                      </p:tavLst>
                                    </p:anim>
                                    <p:anim calcmode="lin" valueType="num">
                                      <p:cBhvr>
                                        <p:cTn id="33" dur="500" fill="hold"/>
                                        <p:tgtEl>
                                          <p:spTgt spid="26"/>
                                        </p:tgtEl>
                                        <p:attrNameLst>
                                          <p:attrName>ppt_h</p:attrName>
                                        </p:attrNameLst>
                                      </p:cBhvr>
                                      <p:tavLst>
                                        <p:tav tm="0">
                                          <p:val>
                                            <p:fltVal val="0"/>
                                          </p:val>
                                        </p:tav>
                                        <p:tav tm="100000">
                                          <p:val>
                                            <p:strVal val="#ppt_h"/>
                                          </p:val>
                                        </p:tav>
                                      </p:tavLst>
                                    </p:anim>
                                    <p:animEffect transition="in" filter="fade">
                                      <p:cBhvr>
                                        <p:cTn id="34" dur="500"/>
                                        <p:tgtEl>
                                          <p:spTgt spid="26"/>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anim calcmode="lin" valueType="num">
                                      <p:cBhvr>
                                        <p:cTn id="37" dur="500" fill="hold"/>
                                        <p:tgtEl>
                                          <p:spTgt spid="27"/>
                                        </p:tgtEl>
                                        <p:attrNameLst>
                                          <p:attrName>ppt_w</p:attrName>
                                        </p:attrNameLst>
                                      </p:cBhvr>
                                      <p:tavLst>
                                        <p:tav tm="0">
                                          <p:val>
                                            <p:fltVal val="0"/>
                                          </p:val>
                                        </p:tav>
                                        <p:tav tm="100000">
                                          <p:val>
                                            <p:strVal val="#ppt_w"/>
                                          </p:val>
                                        </p:tav>
                                      </p:tavLst>
                                    </p:anim>
                                    <p:anim calcmode="lin" valueType="num">
                                      <p:cBhvr>
                                        <p:cTn id="38" dur="500" fill="hold"/>
                                        <p:tgtEl>
                                          <p:spTgt spid="27"/>
                                        </p:tgtEl>
                                        <p:attrNameLst>
                                          <p:attrName>ppt_h</p:attrName>
                                        </p:attrNameLst>
                                      </p:cBhvr>
                                      <p:tavLst>
                                        <p:tav tm="0">
                                          <p:val>
                                            <p:fltVal val="0"/>
                                          </p:val>
                                        </p:tav>
                                        <p:tav tm="100000">
                                          <p:val>
                                            <p:strVal val="#ppt_h"/>
                                          </p:val>
                                        </p:tav>
                                      </p:tavLst>
                                    </p:anim>
                                    <p:animEffect transition="in" filter="fade">
                                      <p:cBhvr>
                                        <p:cTn id="39" dur="500"/>
                                        <p:tgtEl>
                                          <p:spTgt spid="27"/>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8"/>
                                        </p:tgtEl>
                                        <p:attrNameLst>
                                          <p:attrName>style.visibility</p:attrName>
                                        </p:attrNameLst>
                                      </p:cBhvr>
                                      <p:to>
                                        <p:strVal val="visible"/>
                                      </p:to>
                                    </p:set>
                                    <p:anim calcmode="lin" valueType="num">
                                      <p:cBhvr>
                                        <p:cTn id="42" dur="500" fill="hold"/>
                                        <p:tgtEl>
                                          <p:spTgt spid="28"/>
                                        </p:tgtEl>
                                        <p:attrNameLst>
                                          <p:attrName>ppt_w</p:attrName>
                                        </p:attrNameLst>
                                      </p:cBhvr>
                                      <p:tavLst>
                                        <p:tav tm="0">
                                          <p:val>
                                            <p:fltVal val="0"/>
                                          </p:val>
                                        </p:tav>
                                        <p:tav tm="100000">
                                          <p:val>
                                            <p:strVal val="#ppt_w"/>
                                          </p:val>
                                        </p:tav>
                                      </p:tavLst>
                                    </p:anim>
                                    <p:anim calcmode="lin" valueType="num">
                                      <p:cBhvr>
                                        <p:cTn id="43" dur="500" fill="hold"/>
                                        <p:tgtEl>
                                          <p:spTgt spid="28"/>
                                        </p:tgtEl>
                                        <p:attrNameLst>
                                          <p:attrName>ppt_h</p:attrName>
                                        </p:attrNameLst>
                                      </p:cBhvr>
                                      <p:tavLst>
                                        <p:tav tm="0">
                                          <p:val>
                                            <p:fltVal val="0"/>
                                          </p:val>
                                        </p:tav>
                                        <p:tav tm="100000">
                                          <p:val>
                                            <p:strVal val="#ppt_h"/>
                                          </p:val>
                                        </p:tav>
                                      </p:tavLst>
                                    </p:anim>
                                    <p:animEffect transition="in" filter="fade">
                                      <p:cBhvr>
                                        <p:cTn id="44" dur="500"/>
                                        <p:tgtEl>
                                          <p:spTgt spid="28"/>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anim calcmode="lin" valueType="num">
                                      <p:cBhvr>
                                        <p:cTn id="47" dur="500" fill="hold"/>
                                        <p:tgtEl>
                                          <p:spTgt spid="29"/>
                                        </p:tgtEl>
                                        <p:attrNameLst>
                                          <p:attrName>ppt_w</p:attrName>
                                        </p:attrNameLst>
                                      </p:cBhvr>
                                      <p:tavLst>
                                        <p:tav tm="0">
                                          <p:val>
                                            <p:fltVal val="0"/>
                                          </p:val>
                                        </p:tav>
                                        <p:tav tm="100000">
                                          <p:val>
                                            <p:strVal val="#ppt_w"/>
                                          </p:val>
                                        </p:tav>
                                      </p:tavLst>
                                    </p:anim>
                                    <p:anim calcmode="lin" valueType="num">
                                      <p:cBhvr>
                                        <p:cTn id="48" dur="500" fill="hold"/>
                                        <p:tgtEl>
                                          <p:spTgt spid="29"/>
                                        </p:tgtEl>
                                        <p:attrNameLst>
                                          <p:attrName>ppt_h</p:attrName>
                                        </p:attrNameLst>
                                      </p:cBhvr>
                                      <p:tavLst>
                                        <p:tav tm="0">
                                          <p:val>
                                            <p:fltVal val="0"/>
                                          </p:val>
                                        </p:tav>
                                        <p:tav tm="100000">
                                          <p:val>
                                            <p:strVal val="#ppt_h"/>
                                          </p:val>
                                        </p:tav>
                                      </p:tavLst>
                                    </p:anim>
                                    <p:animEffect transition="in" filter="fade">
                                      <p:cBhvr>
                                        <p:cTn id="49" dur="500"/>
                                        <p:tgtEl>
                                          <p:spTgt spid="29"/>
                                        </p:tgtEl>
                                      </p:cBhvr>
                                    </p:animEffect>
                                  </p:childTnLst>
                                </p:cTn>
                              </p:par>
                            </p:childTnLst>
                          </p:cTn>
                        </p:par>
                        <p:par>
                          <p:cTn id="50" fill="hold">
                            <p:stCondLst>
                              <p:cond delay="1500"/>
                            </p:stCondLst>
                            <p:childTnLst>
                              <p:par>
                                <p:cTn id="51" presetID="22" presetClass="entr" presetSubtype="8" fill="hold" grpId="0" nodeType="after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wipe(left)">
                                      <p:cBhvr>
                                        <p:cTn id="53" dur="500"/>
                                        <p:tgtEl>
                                          <p:spTgt spid="31"/>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30"/>
                                        </p:tgtEl>
                                        <p:attrNameLst>
                                          <p:attrName>style.visibility</p:attrName>
                                        </p:attrNameLst>
                                      </p:cBhvr>
                                      <p:to>
                                        <p:strVal val="visible"/>
                                      </p:to>
                                    </p:set>
                                    <p:animEffect transition="in" filter="wipe(left)">
                                      <p:cBhvr>
                                        <p:cTn id="56" dur="500"/>
                                        <p:tgtEl>
                                          <p:spTgt spid="30"/>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500"/>
                                        <p:tgtEl>
                                          <p:spTgt spid="33"/>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32"/>
                                        </p:tgtEl>
                                        <p:attrNameLst>
                                          <p:attrName>style.visibility</p:attrName>
                                        </p:attrNameLst>
                                      </p:cBhvr>
                                      <p:to>
                                        <p:strVal val="visible"/>
                                      </p:to>
                                    </p:set>
                                    <p:animEffect transition="in" filter="wipe(left)">
                                      <p:cBhvr>
                                        <p:cTn id="62" dur="500"/>
                                        <p:tgtEl>
                                          <p:spTgt spid="32"/>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35"/>
                                        </p:tgtEl>
                                        <p:attrNameLst>
                                          <p:attrName>style.visibility</p:attrName>
                                        </p:attrNameLst>
                                      </p:cBhvr>
                                      <p:to>
                                        <p:strVal val="visible"/>
                                      </p:to>
                                    </p:set>
                                    <p:animEffect transition="in" filter="wipe(left)">
                                      <p:cBhvr>
                                        <p:cTn id="65" dur="500"/>
                                        <p:tgtEl>
                                          <p:spTgt spid="35"/>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34"/>
                                        </p:tgtEl>
                                        <p:attrNameLst>
                                          <p:attrName>style.visibility</p:attrName>
                                        </p:attrNameLst>
                                      </p:cBhvr>
                                      <p:to>
                                        <p:strVal val="visible"/>
                                      </p:to>
                                    </p:set>
                                    <p:animEffect transition="in" filter="wipe(left)">
                                      <p:cBhvr>
                                        <p:cTn id="68" dur="500"/>
                                        <p:tgtEl>
                                          <p:spTgt spid="34"/>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wipe(left)">
                                      <p:cBhvr>
                                        <p:cTn id="71" dur="500"/>
                                        <p:tgtEl>
                                          <p:spTgt spid="37"/>
                                        </p:tgtEl>
                                      </p:cBhvr>
                                    </p:animEffect>
                                  </p:childTnLst>
                                </p:cTn>
                              </p:par>
                              <p:par>
                                <p:cTn id="72" presetID="22" presetClass="entr" presetSubtype="8" fill="hold" grpId="0" nodeType="withEffect">
                                  <p:stCondLst>
                                    <p:cond delay="0"/>
                                  </p:stCondLst>
                                  <p:childTnLst>
                                    <p:set>
                                      <p:cBhvr>
                                        <p:cTn id="73" dur="1" fill="hold">
                                          <p:stCondLst>
                                            <p:cond delay="0"/>
                                          </p:stCondLst>
                                        </p:cTn>
                                        <p:tgtEl>
                                          <p:spTgt spid="36"/>
                                        </p:tgtEl>
                                        <p:attrNameLst>
                                          <p:attrName>style.visibility</p:attrName>
                                        </p:attrNameLst>
                                      </p:cBhvr>
                                      <p:to>
                                        <p:strVal val="visible"/>
                                      </p:to>
                                    </p:set>
                                    <p:animEffect transition="in" filter="wipe(left)">
                                      <p:cBhvr>
                                        <p:cTn id="74" dur="500"/>
                                        <p:tgtEl>
                                          <p:spTgt spid="36"/>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
                                        </p:tgtEl>
                                        <p:attrNameLst>
                                          <p:attrName>style.visibility</p:attrName>
                                        </p:attrNameLst>
                                      </p:cBhvr>
                                      <p:to>
                                        <p:strVal val="visible"/>
                                      </p:to>
                                    </p:set>
                                    <p:animEffect transition="in" filter="fade">
                                      <p:cBhvr>
                                        <p:cTn id="7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23" grpId="0" bldLvl="0" animBg="1"/>
      <p:bldP spid="24" grpId="0" bldLvl="0" animBg="1"/>
      <p:bldP spid="25" grpId="0" bldLvl="0" animBg="1"/>
      <p:bldP spid="26" grpId="0"/>
      <p:bldP spid="27" grpId="0"/>
      <p:bldP spid="28" grpId="0"/>
      <p:bldP spid="29" grpId="0"/>
      <p:bldP spid="30" grpId="0" bldLvl="0" animBg="1"/>
      <p:bldP spid="31" grpId="0" bldLvl="0" animBg="1"/>
      <p:bldP spid="32" grpId="0" bldLvl="0" animBg="1"/>
      <p:bldP spid="33" grpId="0" bldLvl="0" animBg="1"/>
      <p:bldP spid="34" grpId="0" bldLvl="0" animBg="1"/>
      <p:bldP spid="35" grpId="0" bldLvl="0" animBg="1"/>
      <p:bldP spid="36" grpId="0" bldLvl="0" animBg="1"/>
      <p:bldP spid="37" grpId="0" bldLvl="0" animBg="1"/>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p:cNvPicPr>
            <a:picLocks noChangeAspect="1"/>
          </p:cNvPicPr>
          <p:nvPr/>
        </p:nvPicPr>
        <p:blipFill rotWithShape="1">
          <a:blip r:embed="rId1" cstate="screen"/>
          <a:srcRect l="12720"/>
          <a:stretch>
            <a:fillRect/>
          </a:stretch>
        </p:blipFill>
        <p:spPr>
          <a:xfrm rot="16200000">
            <a:off x="7132325" y="1798321"/>
            <a:ext cx="3074409" cy="7044945"/>
          </a:xfrm>
          <a:prstGeom prst="rect">
            <a:avLst/>
          </a:prstGeom>
        </p:spPr>
      </p:pic>
      <p:pic>
        <p:nvPicPr>
          <p:cNvPr id="42" name="图片 41"/>
          <p:cNvPicPr>
            <a:picLocks noChangeAspect="1"/>
          </p:cNvPicPr>
          <p:nvPr/>
        </p:nvPicPr>
        <p:blipFill rotWithShape="1">
          <a:blip r:embed="rId1" cstate="screen"/>
          <a:srcRect l="12720"/>
          <a:stretch>
            <a:fillRect/>
          </a:stretch>
        </p:blipFill>
        <p:spPr>
          <a:xfrm rot="5400000">
            <a:off x="1978943" y="1798322"/>
            <a:ext cx="3074410" cy="7044947"/>
          </a:xfrm>
          <a:prstGeom prst="rect">
            <a:avLst/>
          </a:prstGeom>
        </p:spPr>
      </p:pic>
      <p:pic>
        <p:nvPicPr>
          <p:cNvPr id="39" name="图片 38"/>
          <p:cNvPicPr>
            <a:picLocks noChangeAspect="1"/>
          </p:cNvPicPr>
          <p:nvPr/>
        </p:nvPicPr>
        <p:blipFill>
          <a:blip r:embed="rId2" cstate="screen"/>
          <a:stretch>
            <a:fillRect/>
          </a:stretch>
        </p:blipFill>
        <p:spPr>
          <a:xfrm>
            <a:off x="152508" y="328090"/>
            <a:ext cx="872241" cy="802027"/>
          </a:xfrm>
          <a:prstGeom prst="rect">
            <a:avLst/>
          </a:prstGeom>
          <a:effectLst>
            <a:outerShdw blurRad="50800" dist="50800" dir="5400000" algn="ctr" rotWithShape="0">
              <a:srgbClr val="000000">
                <a:alpha val="0"/>
              </a:srgbClr>
            </a:outerShdw>
          </a:effectLst>
        </p:spPr>
      </p:pic>
      <p:sp>
        <p:nvSpPr>
          <p:cNvPr id="3" name="矩形 2"/>
          <p:cNvSpPr/>
          <p:nvPr/>
        </p:nvSpPr>
        <p:spPr>
          <a:xfrm>
            <a:off x="66691" y="481294"/>
            <a:ext cx="1097032" cy="523220"/>
          </a:xfrm>
          <a:prstGeom prst="rect">
            <a:avLst/>
          </a:prstGeom>
        </p:spPr>
        <p:txBody>
          <a:bodyPr wrap="none">
            <a:spAutoFit/>
          </a:bodyPr>
          <a:lstStyle/>
          <a:p>
            <a:r>
              <a:rPr lang="en-US" altLang="zh-CN" sz="2800" b="1" dirty="0">
                <a:solidFill>
                  <a:schemeClr val="bg1"/>
                </a:solidFill>
                <a:cs typeface="+mn-ea"/>
                <a:sym typeface="+mn-lt"/>
              </a:rPr>
              <a:t>TWO</a:t>
            </a:r>
            <a:endParaRPr lang="zh-CN" altLang="en-US" sz="2800" b="1" dirty="0">
              <a:solidFill>
                <a:schemeClr val="bg1"/>
              </a:solidFill>
              <a:cs typeface="+mn-ea"/>
              <a:sym typeface="+mn-lt"/>
            </a:endParaRPr>
          </a:p>
        </p:txBody>
      </p:sp>
      <p:grpSp>
        <p:nvGrpSpPr>
          <p:cNvPr id="7" name="PA_组合 21"/>
          <p:cNvGrpSpPr/>
          <p:nvPr>
            <p:custDataLst>
              <p:tags r:id="rId3"/>
            </p:custDataLst>
          </p:nvPr>
        </p:nvGrpSpPr>
        <p:grpSpPr>
          <a:xfrm>
            <a:off x="10718027" y="163882"/>
            <a:ext cx="992949" cy="1205016"/>
            <a:chOff x="6493435" y="3390472"/>
            <a:chExt cx="2441407" cy="2632504"/>
          </a:xfrm>
          <a:solidFill>
            <a:schemeClr val="tx2">
              <a:lumMod val="60000"/>
              <a:lumOff val="40000"/>
            </a:schemeClr>
          </a:solidFill>
        </p:grpSpPr>
        <p:sp>
          <p:nvSpPr>
            <p:cNvPr id="8"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9"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0"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9"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sp>
        <p:nvSpPr>
          <p:cNvPr id="21" name="矩形 20"/>
          <p:cNvSpPr/>
          <p:nvPr/>
        </p:nvSpPr>
        <p:spPr>
          <a:xfrm>
            <a:off x="1326598" y="1882972"/>
            <a:ext cx="2683936" cy="2683936"/>
          </a:xfrm>
          <a:prstGeom prst="rect">
            <a:avLst/>
          </a:prstGeom>
          <a:solidFill>
            <a:schemeClr val="bg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2" name="矩形 21"/>
          <p:cNvSpPr/>
          <p:nvPr/>
        </p:nvSpPr>
        <p:spPr>
          <a:xfrm>
            <a:off x="4836028" y="1882972"/>
            <a:ext cx="2683936" cy="2683936"/>
          </a:xfrm>
          <a:prstGeom prst="rect">
            <a:avLst/>
          </a:prstGeom>
          <a:solidFill>
            <a:schemeClr val="bg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3" name="矩形 22"/>
          <p:cNvSpPr/>
          <p:nvPr/>
        </p:nvSpPr>
        <p:spPr>
          <a:xfrm>
            <a:off x="8345458" y="1882972"/>
            <a:ext cx="2683936" cy="2683936"/>
          </a:xfrm>
          <a:prstGeom prst="rect">
            <a:avLst/>
          </a:prstGeom>
          <a:solidFill>
            <a:schemeClr val="bg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4" name="椭圆 23"/>
          <p:cNvSpPr/>
          <p:nvPr/>
        </p:nvSpPr>
        <p:spPr>
          <a:xfrm>
            <a:off x="2270589" y="4115397"/>
            <a:ext cx="748330" cy="748330"/>
          </a:xfrm>
          <a:prstGeom prst="ellipse">
            <a:avLst/>
          </a:prstGeom>
          <a:solidFill>
            <a:srgbClr val="FF940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cs typeface="+mn-ea"/>
              <a:sym typeface="+mn-lt"/>
            </a:endParaRPr>
          </a:p>
        </p:txBody>
      </p:sp>
      <p:sp>
        <p:nvSpPr>
          <p:cNvPr id="25" name="文本框 24"/>
          <p:cNvSpPr txBox="1"/>
          <p:nvPr/>
        </p:nvSpPr>
        <p:spPr>
          <a:xfrm>
            <a:off x="2284876" y="4197174"/>
            <a:ext cx="767380" cy="584775"/>
          </a:xfrm>
          <a:prstGeom prst="rect">
            <a:avLst/>
          </a:prstGeom>
          <a:noFill/>
        </p:spPr>
        <p:txBody>
          <a:bodyPr wrap="square" rtlCol="0">
            <a:spAutoFit/>
          </a:bodyPr>
          <a:lstStyle/>
          <a:p>
            <a:pPr algn="l"/>
            <a:r>
              <a:rPr lang="en-US" altLang="zh-CN" sz="3200" b="1" dirty="0">
                <a:solidFill>
                  <a:schemeClr val="bg1"/>
                </a:solidFill>
                <a:cs typeface="+mn-ea"/>
                <a:sym typeface="+mn-lt"/>
              </a:rPr>
              <a:t>01</a:t>
            </a:r>
            <a:endParaRPr lang="zh-CN" altLang="en-US" sz="3200" b="1" dirty="0">
              <a:solidFill>
                <a:schemeClr val="bg1"/>
              </a:solidFill>
              <a:cs typeface="+mn-ea"/>
              <a:sym typeface="+mn-lt"/>
            </a:endParaRPr>
          </a:p>
        </p:txBody>
      </p:sp>
      <p:sp>
        <p:nvSpPr>
          <p:cNvPr id="26" name="椭圆 25"/>
          <p:cNvSpPr/>
          <p:nvPr/>
        </p:nvSpPr>
        <p:spPr>
          <a:xfrm>
            <a:off x="5754571" y="4192743"/>
            <a:ext cx="748330" cy="748330"/>
          </a:xfrm>
          <a:prstGeom prst="ellipse">
            <a:avLst/>
          </a:prstGeom>
          <a:solidFill>
            <a:srgbClr val="10746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cs typeface="+mn-ea"/>
              <a:sym typeface="+mn-lt"/>
            </a:endParaRPr>
          </a:p>
        </p:txBody>
      </p:sp>
      <p:sp>
        <p:nvSpPr>
          <p:cNvPr id="27" name="文本框 26"/>
          <p:cNvSpPr txBox="1"/>
          <p:nvPr/>
        </p:nvSpPr>
        <p:spPr>
          <a:xfrm>
            <a:off x="5768858" y="4274520"/>
            <a:ext cx="767380" cy="584775"/>
          </a:xfrm>
          <a:prstGeom prst="rect">
            <a:avLst/>
          </a:prstGeom>
          <a:noFill/>
        </p:spPr>
        <p:txBody>
          <a:bodyPr wrap="square" rtlCol="0">
            <a:spAutoFit/>
          </a:bodyPr>
          <a:lstStyle/>
          <a:p>
            <a:pPr algn="l"/>
            <a:r>
              <a:rPr lang="en-US" altLang="zh-CN" sz="3200" b="1" dirty="0">
                <a:solidFill>
                  <a:schemeClr val="bg1"/>
                </a:solidFill>
                <a:cs typeface="+mn-ea"/>
                <a:sym typeface="+mn-lt"/>
              </a:rPr>
              <a:t>02</a:t>
            </a:r>
            <a:endParaRPr lang="zh-CN" altLang="en-US" sz="3200" b="1" dirty="0">
              <a:solidFill>
                <a:schemeClr val="bg1"/>
              </a:solidFill>
              <a:cs typeface="+mn-ea"/>
              <a:sym typeface="+mn-lt"/>
            </a:endParaRPr>
          </a:p>
        </p:txBody>
      </p:sp>
      <p:sp>
        <p:nvSpPr>
          <p:cNvPr id="28" name="椭圆 27"/>
          <p:cNvSpPr/>
          <p:nvPr/>
        </p:nvSpPr>
        <p:spPr>
          <a:xfrm>
            <a:off x="9292672" y="4192743"/>
            <a:ext cx="748330" cy="748330"/>
          </a:xfrm>
          <a:prstGeom prst="ellipse">
            <a:avLst/>
          </a:prstGeom>
          <a:solidFill>
            <a:srgbClr val="FF940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cs typeface="+mn-ea"/>
              <a:sym typeface="+mn-lt"/>
            </a:endParaRPr>
          </a:p>
        </p:txBody>
      </p:sp>
      <p:sp>
        <p:nvSpPr>
          <p:cNvPr id="29" name="文本框 28"/>
          <p:cNvSpPr txBox="1"/>
          <p:nvPr/>
        </p:nvSpPr>
        <p:spPr>
          <a:xfrm>
            <a:off x="9306959" y="4274520"/>
            <a:ext cx="767380" cy="584775"/>
          </a:xfrm>
          <a:prstGeom prst="rect">
            <a:avLst/>
          </a:prstGeom>
          <a:noFill/>
        </p:spPr>
        <p:txBody>
          <a:bodyPr wrap="square" rtlCol="0">
            <a:spAutoFit/>
          </a:bodyPr>
          <a:lstStyle/>
          <a:p>
            <a:pPr algn="l"/>
            <a:r>
              <a:rPr lang="en-US" altLang="zh-CN" sz="3200" b="1" dirty="0">
                <a:solidFill>
                  <a:schemeClr val="bg1"/>
                </a:solidFill>
                <a:cs typeface="+mn-ea"/>
                <a:sym typeface="+mn-lt"/>
              </a:rPr>
              <a:t>03</a:t>
            </a:r>
            <a:endParaRPr lang="zh-CN" altLang="en-US" sz="3200" b="1" dirty="0">
              <a:solidFill>
                <a:schemeClr val="bg1"/>
              </a:solidFill>
              <a:cs typeface="+mn-ea"/>
              <a:sym typeface="+mn-lt"/>
            </a:endParaRPr>
          </a:p>
        </p:txBody>
      </p:sp>
      <p:sp>
        <p:nvSpPr>
          <p:cNvPr id="31" name="文本框 30"/>
          <p:cNvSpPr txBox="1"/>
          <p:nvPr/>
        </p:nvSpPr>
        <p:spPr>
          <a:xfrm>
            <a:off x="1326515" y="2468245"/>
            <a:ext cx="2684145" cy="1630045"/>
          </a:xfrm>
          <a:prstGeom prst="rect">
            <a:avLst/>
          </a:prstGeom>
          <a:noFill/>
        </p:spPr>
        <p:txBody>
          <a:bodyPr wrap="square" rtlCol="0">
            <a:spAutoFit/>
          </a:bodyPr>
          <a:lstStyle/>
          <a:p>
            <a:pPr lvl="0" algn="just">
              <a:lnSpc>
                <a:spcPct val="100000"/>
              </a:lnSpc>
            </a:pPr>
            <a:r>
              <a:rPr lang="zh-CN" altLang="en-US" sz="2000" dirty="0">
                <a:solidFill>
                  <a:prstClr val="black"/>
                </a:solidFill>
                <a:cs typeface="+mn-ea"/>
                <a:sym typeface="+mn-lt"/>
              </a:rPr>
              <a:t>过分追求课程思政内容的讲解，但我们仍然要把知识讲好，当然</a:t>
            </a:r>
            <a:r>
              <a:rPr lang="zh-CN" altLang="en-US" sz="2000" dirty="0">
                <a:solidFill>
                  <a:prstClr val="black"/>
                </a:solidFill>
                <a:cs typeface="+mn-ea"/>
                <a:sym typeface="+mn-lt"/>
              </a:rPr>
              <a:t>不能为了要将课程思政而将课程思政。</a:t>
            </a:r>
            <a:endParaRPr lang="zh-CN" altLang="en-US" sz="2000" dirty="0">
              <a:solidFill>
                <a:prstClr val="black"/>
              </a:solidFill>
              <a:cs typeface="+mn-ea"/>
              <a:sym typeface="+mn-lt"/>
            </a:endParaRPr>
          </a:p>
        </p:txBody>
      </p:sp>
      <p:pic>
        <p:nvPicPr>
          <p:cNvPr id="32" name="图形 31" descr="OQAAAB+LCAAAAAAABACrVlIpqSxIVbJSCs5NLCpxyUxML0rM9SxJzVXSUfJMUbLKK83J0VFyysxLycxLdy/KLy0oVrKKjq0FALpUkis5AAAA"/>
          <p:cNvPicPr>
            <a:picLocks noChangeAspect="1"/>
          </p:cNvPicPr>
          <p:nvPr/>
        </p:nvPicPr>
        <p:blipFill>
          <a:blip r:embed="rId4" cstate="screen">
            <a:extLst>
              <a:ext uri="{96DAC541-7B7A-43D3-8B79-37D633B846F1}">
                <asvg:svgBlip xmlns:asvg="http://schemas.microsoft.com/office/drawing/2016/SVG/main" r:embed="rId5"/>
              </a:ext>
            </a:extLst>
          </a:blip>
          <a:stretch>
            <a:fillRect/>
          </a:stretch>
        </p:blipFill>
        <p:spPr>
          <a:xfrm>
            <a:off x="2397889" y="1957435"/>
            <a:ext cx="552450" cy="552450"/>
          </a:xfrm>
          <a:prstGeom prst="rect">
            <a:avLst/>
          </a:prstGeom>
        </p:spPr>
      </p:pic>
      <p:sp>
        <p:nvSpPr>
          <p:cNvPr id="34" name="文本框 33"/>
          <p:cNvSpPr txBox="1"/>
          <p:nvPr/>
        </p:nvSpPr>
        <p:spPr>
          <a:xfrm>
            <a:off x="5168211" y="2463640"/>
            <a:ext cx="2019538" cy="1938020"/>
          </a:xfrm>
          <a:prstGeom prst="rect">
            <a:avLst/>
          </a:prstGeom>
          <a:noFill/>
        </p:spPr>
        <p:txBody>
          <a:bodyPr wrap="square" rtlCol="0">
            <a:spAutoFit/>
          </a:bodyPr>
          <a:lstStyle/>
          <a:p>
            <a:pPr lvl="0" algn="just">
              <a:lnSpc>
                <a:spcPct val="100000"/>
              </a:lnSpc>
            </a:pPr>
            <a:r>
              <a:rPr lang="zh-CN" altLang="en-US" sz="2000" dirty="0">
                <a:solidFill>
                  <a:prstClr val="black"/>
                </a:solidFill>
                <a:cs typeface="+mn-ea"/>
                <a:sym typeface="+mn-lt"/>
              </a:rPr>
              <a:t>课程思政不仅仅在讲授时，更在教学的各个环节，如：课前预习、操作、报告撰写</a:t>
            </a:r>
            <a:r>
              <a:rPr lang="zh-CN" altLang="en-US" sz="2000" dirty="0">
                <a:solidFill>
                  <a:prstClr val="black"/>
                </a:solidFill>
                <a:cs typeface="+mn-ea"/>
                <a:sym typeface="+mn-lt"/>
              </a:rPr>
              <a:t>等。</a:t>
            </a:r>
            <a:endParaRPr lang="zh-CN" altLang="en-US" sz="2000" dirty="0">
              <a:solidFill>
                <a:prstClr val="black"/>
              </a:solidFill>
              <a:cs typeface="+mn-ea"/>
              <a:sym typeface="+mn-lt"/>
            </a:endParaRPr>
          </a:p>
        </p:txBody>
      </p:sp>
      <p:pic>
        <p:nvPicPr>
          <p:cNvPr id="35" name="图形 34" descr="OQAAAB+LCAAAAAAABACrVlIpqSxIVbJSCs5NLCpxyUxML0rM9SxJzVXSUfJMUbLKK83J0VFyysxLycxLdy/KLy0oVrKKjq0FALpUkis5AAAA"/>
          <p:cNvPicPr>
            <a:picLocks noChangeAspect="1"/>
          </p:cNvPicPr>
          <p:nvPr/>
        </p:nvPicPr>
        <p:blipFill>
          <a:blip r:embed="rId4" cstate="screen">
            <a:extLst>
              <a:ext uri="{96DAC541-7B7A-43D3-8B79-37D633B846F1}">
                <asvg:svgBlip xmlns:asvg="http://schemas.microsoft.com/office/drawing/2016/SVG/main" r:embed="rId5"/>
              </a:ext>
            </a:extLst>
          </a:blip>
          <a:stretch>
            <a:fillRect/>
          </a:stretch>
        </p:blipFill>
        <p:spPr>
          <a:xfrm>
            <a:off x="5930527" y="1957435"/>
            <a:ext cx="552450" cy="552450"/>
          </a:xfrm>
          <a:prstGeom prst="rect">
            <a:avLst/>
          </a:prstGeom>
        </p:spPr>
      </p:pic>
      <p:sp>
        <p:nvSpPr>
          <p:cNvPr id="37" name="文本框 36"/>
          <p:cNvSpPr txBox="1"/>
          <p:nvPr/>
        </p:nvSpPr>
        <p:spPr>
          <a:xfrm>
            <a:off x="8698489" y="2630646"/>
            <a:ext cx="2019538" cy="1630045"/>
          </a:xfrm>
          <a:prstGeom prst="rect">
            <a:avLst/>
          </a:prstGeom>
          <a:noFill/>
        </p:spPr>
        <p:txBody>
          <a:bodyPr wrap="square" rtlCol="0">
            <a:spAutoFit/>
          </a:bodyPr>
          <a:lstStyle/>
          <a:p>
            <a:pPr lvl="0" algn="just">
              <a:lnSpc>
                <a:spcPct val="100000"/>
              </a:lnSpc>
            </a:pPr>
            <a:r>
              <a:rPr lang="zh-CN" altLang="en-US" sz="2000" dirty="0">
                <a:solidFill>
                  <a:prstClr val="black"/>
                </a:solidFill>
                <a:cs typeface="+mn-ea"/>
                <a:sym typeface="+mn-lt"/>
              </a:rPr>
              <a:t>做好实验课与理论课的区分，思政点的挖掘更多体现在</a:t>
            </a:r>
            <a:r>
              <a:rPr lang="zh-CN" altLang="en-US" sz="2000" dirty="0">
                <a:solidFill>
                  <a:prstClr val="black"/>
                </a:solidFill>
                <a:cs typeface="+mn-ea"/>
                <a:sym typeface="+mn-lt"/>
              </a:rPr>
              <a:t>实验特色上。</a:t>
            </a:r>
            <a:endParaRPr lang="zh-CN" altLang="en-US" sz="2000" dirty="0">
              <a:solidFill>
                <a:prstClr val="black"/>
              </a:solidFill>
              <a:cs typeface="+mn-ea"/>
              <a:sym typeface="+mn-lt"/>
            </a:endParaRPr>
          </a:p>
        </p:txBody>
      </p:sp>
      <p:pic>
        <p:nvPicPr>
          <p:cNvPr id="38" name="图形 37" descr="OQAAAB+LCAAAAAAABACrVlIpqSxIVbJSCs5NLCpxyUxML0rM9SxJzVXSUfJMUbLKK83J0VFyysxLycxLdy/KLy0oVrKKjq0FALpUkis5AAAA"/>
          <p:cNvPicPr>
            <a:picLocks noChangeAspect="1"/>
          </p:cNvPicPr>
          <p:nvPr/>
        </p:nvPicPr>
        <p:blipFill>
          <a:blip r:embed="rId4" cstate="screen">
            <a:extLst>
              <a:ext uri="{96DAC541-7B7A-43D3-8B79-37D633B846F1}">
                <asvg:svgBlip xmlns:asvg="http://schemas.microsoft.com/office/drawing/2016/SVG/main" r:embed="rId5"/>
              </a:ext>
            </a:extLst>
          </a:blip>
          <a:stretch>
            <a:fillRect/>
          </a:stretch>
        </p:blipFill>
        <p:spPr>
          <a:xfrm>
            <a:off x="9392877" y="2022933"/>
            <a:ext cx="552450" cy="552450"/>
          </a:xfrm>
          <a:prstGeom prst="rect">
            <a:avLst/>
          </a:prstGeom>
        </p:spPr>
      </p:pic>
      <p:sp>
        <p:nvSpPr>
          <p:cNvPr id="2" name="文本框 1"/>
          <p:cNvSpPr txBox="1"/>
          <p:nvPr>
            <p:custDataLst>
              <p:tags r:id="rId6"/>
            </p:custDataLst>
          </p:nvPr>
        </p:nvSpPr>
        <p:spPr>
          <a:xfrm>
            <a:off x="1243965" y="559435"/>
            <a:ext cx="7428865" cy="398780"/>
          </a:xfrm>
          <a:prstGeom prst="rect">
            <a:avLst/>
          </a:prstGeom>
          <a:noFill/>
        </p:spPr>
        <p:txBody>
          <a:bodyPr wrap="square" rtlCol="0">
            <a:spAutoFit/>
          </a:bodyPr>
          <a:p>
            <a:pPr algn="l"/>
            <a:r>
              <a:rPr lang="zh-CN" altLang="en-US" sz="2000" b="1" dirty="0" smtClean="0">
                <a:cs typeface="+mn-ea"/>
                <a:sym typeface="+mn-lt"/>
              </a:rPr>
              <a:t>大学物理实验课程中的课程思政现状</a:t>
            </a:r>
            <a:endParaRPr lang="zh-CN" altLang="en-US" sz="2000" b="1"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ppt_x"/>
                                          </p:val>
                                        </p:tav>
                                        <p:tav tm="100000">
                                          <p:val>
                                            <p:strVal val="#ppt_x"/>
                                          </p:val>
                                        </p:tav>
                                      </p:tavLst>
                                    </p:anim>
                                    <p:anim calcmode="lin" valueType="num">
                                      <p:cBhvr additive="base">
                                        <p:cTn id="8" dur="750" fill="hold"/>
                                        <p:tgtEl>
                                          <p:spTgt spid="7"/>
                                        </p:tgtEl>
                                        <p:attrNameLst>
                                          <p:attrName>ppt_y</p:attrName>
                                        </p:attrNameLst>
                                      </p:cBhvr>
                                      <p:tavLst>
                                        <p:tav tm="0">
                                          <p:val>
                                            <p:strVal val="0-#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1000"/>
                                        <p:tgtEl>
                                          <p:spTgt spid="31"/>
                                        </p:tgtEl>
                                      </p:cBhvr>
                                    </p:animEffect>
                                    <p:anim calcmode="lin" valueType="num">
                                      <p:cBhvr>
                                        <p:cTn id="12" dur="1000" fill="hold"/>
                                        <p:tgtEl>
                                          <p:spTgt spid="31"/>
                                        </p:tgtEl>
                                        <p:attrNameLst>
                                          <p:attrName>ppt_x</p:attrName>
                                        </p:attrNameLst>
                                      </p:cBhvr>
                                      <p:tavLst>
                                        <p:tav tm="0">
                                          <p:val>
                                            <p:strVal val="#ppt_x"/>
                                          </p:val>
                                        </p:tav>
                                        <p:tav tm="100000">
                                          <p:val>
                                            <p:strVal val="#ppt_x"/>
                                          </p:val>
                                        </p:tav>
                                      </p:tavLst>
                                    </p:anim>
                                    <p:anim calcmode="lin" valueType="num">
                                      <p:cBhvr>
                                        <p:cTn id="13" dur="1000" fill="hold"/>
                                        <p:tgtEl>
                                          <p:spTgt spid="31"/>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1000"/>
                                        <p:tgtEl>
                                          <p:spTgt spid="32"/>
                                        </p:tgtEl>
                                      </p:cBhvr>
                                    </p:animEffect>
                                    <p:anim calcmode="lin" valueType="num">
                                      <p:cBhvr>
                                        <p:cTn id="17" dur="1000" fill="hold"/>
                                        <p:tgtEl>
                                          <p:spTgt spid="32"/>
                                        </p:tgtEl>
                                        <p:attrNameLst>
                                          <p:attrName>ppt_x</p:attrName>
                                        </p:attrNameLst>
                                      </p:cBhvr>
                                      <p:tavLst>
                                        <p:tav tm="0">
                                          <p:val>
                                            <p:strVal val="#ppt_x"/>
                                          </p:val>
                                        </p:tav>
                                        <p:tav tm="100000">
                                          <p:val>
                                            <p:strVal val="#ppt_x"/>
                                          </p:val>
                                        </p:tav>
                                      </p:tavLst>
                                    </p:anim>
                                    <p:anim calcmode="lin" valueType="num">
                                      <p:cBhvr>
                                        <p:cTn id="18" dur="1000" fill="hold"/>
                                        <p:tgtEl>
                                          <p:spTgt spid="32"/>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5"/>
                                        </p:tgtEl>
                                        <p:attrNameLst>
                                          <p:attrName>style.visibility</p:attrName>
                                        </p:attrNameLst>
                                      </p:cBhvr>
                                      <p:to>
                                        <p:strVal val="visible"/>
                                      </p:to>
                                    </p:set>
                                    <p:animEffect transition="in" filter="fade">
                                      <p:cBhvr>
                                        <p:cTn id="26" dur="1000"/>
                                        <p:tgtEl>
                                          <p:spTgt spid="35"/>
                                        </p:tgtEl>
                                      </p:cBhvr>
                                    </p:animEffect>
                                    <p:anim calcmode="lin" valueType="num">
                                      <p:cBhvr>
                                        <p:cTn id="27" dur="1000" fill="hold"/>
                                        <p:tgtEl>
                                          <p:spTgt spid="35"/>
                                        </p:tgtEl>
                                        <p:attrNameLst>
                                          <p:attrName>ppt_x</p:attrName>
                                        </p:attrNameLst>
                                      </p:cBhvr>
                                      <p:tavLst>
                                        <p:tav tm="0">
                                          <p:val>
                                            <p:strVal val="#ppt_x"/>
                                          </p:val>
                                        </p:tav>
                                        <p:tav tm="100000">
                                          <p:val>
                                            <p:strVal val="#ppt_x"/>
                                          </p:val>
                                        </p:tav>
                                      </p:tavLst>
                                    </p:anim>
                                    <p:anim calcmode="lin" valueType="num">
                                      <p:cBhvr>
                                        <p:cTn id="28" dur="1000" fill="hold"/>
                                        <p:tgtEl>
                                          <p:spTgt spid="35"/>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1000"/>
                                        <p:tgtEl>
                                          <p:spTgt spid="37"/>
                                        </p:tgtEl>
                                      </p:cBhvr>
                                    </p:animEffect>
                                    <p:anim calcmode="lin" valueType="num">
                                      <p:cBhvr>
                                        <p:cTn id="32" dur="1000" fill="hold"/>
                                        <p:tgtEl>
                                          <p:spTgt spid="37"/>
                                        </p:tgtEl>
                                        <p:attrNameLst>
                                          <p:attrName>ppt_x</p:attrName>
                                        </p:attrNameLst>
                                      </p:cBhvr>
                                      <p:tavLst>
                                        <p:tav tm="0">
                                          <p:val>
                                            <p:strVal val="#ppt_x"/>
                                          </p:val>
                                        </p:tav>
                                        <p:tav tm="100000">
                                          <p:val>
                                            <p:strVal val="#ppt_x"/>
                                          </p:val>
                                        </p:tav>
                                      </p:tavLst>
                                    </p:anim>
                                    <p:anim calcmode="lin" valueType="num">
                                      <p:cBhvr>
                                        <p:cTn id="33" dur="1000" fill="hold"/>
                                        <p:tgtEl>
                                          <p:spTgt spid="37"/>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1000"/>
                                        <p:tgtEl>
                                          <p:spTgt spid="38"/>
                                        </p:tgtEl>
                                      </p:cBhvr>
                                    </p:animEffect>
                                    <p:anim calcmode="lin" valueType="num">
                                      <p:cBhvr>
                                        <p:cTn id="37" dur="1000" fill="hold"/>
                                        <p:tgtEl>
                                          <p:spTgt spid="38"/>
                                        </p:tgtEl>
                                        <p:attrNameLst>
                                          <p:attrName>ppt_x</p:attrName>
                                        </p:attrNameLst>
                                      </p:cBhvr>
                                      <p:tavLst>
                                        <p:tav tm="0">
                                          <p:val>
                                            <p:strVal val="#ppt_x"/>
                                          </p:val>
                                        </p:tav>
                                        <p:tav tm="100000">
                                          <p:val>
                                            <p:strVal val="#ppt_x"/>
                                          </p:val>
                                        </p:tav>
                                      </p:tavLst>
                                    </p:anim>
                                    <p:anim calcmode="lin" valueType="num">
                                      <p:cBhvr>
                                        <p:cTn id="38" dur="1000" fill="hold"/>
                                        <p:tgtEl>
                                          <p:spTgt spid="38"/>
                                        </p:tgtEl>
                                        <p:attrNameLst>
                                          <p:attrName>ppt_y</p:attrName>
                                        </p:attrNameLst>
                                      </p:cBhvr>
                                      <p:tavLst>
                                        <p:tav tm="0">
                                          <p:val>
                                            <p:strVal val="#ppt_y+.1"/>
                                          </p:val>
                                        </p:tav>
                                        <p:tav tm="100000">
                                          <p:val>
                                            <p:strVal val="#ppt_y"/>
                                          </p:val>
                                        </p:tav>
                                      </p:tavLst>
                                    </p:anim>
                                  </p:childTnLst>
                                </p:cTn>
                              </p:par>
                              <p:par>
                                <p:cTn id="39" presetID="10" presetClass="entr" presetSubtype="0" fill="hold" grpId="0" nodeType="withEffect">
                                  <p:stCondLst>
                                    <p:cond delay="0"/>
                                  </p:stCondLst>
                                  <p:childTnLst>
                                    <p:set>
                                      <p:cBhvr>
                                        <p:cTn id="40" dur="1" fill="hold">
                                          <p:stCondLst>
                                            <p:cond delay="0"/>
                                          </p:stCondLst>
                                        </p:cTn>
                                        <p:tgtEl>
                                          <p:spTgt spid="2"/>
                                        </p:tgtEl>
                                        <p:attrNameLst>
                                          <p:attrName>style.visibility</p:attrName>
                                        </p:attrNameLst>
                                      </p:cBhvr>
                                      <p:to>
                                        <p:strVal val="visible"/>
                                      </p:to>
                                    </p:set>
                                    <p:animEffect transition="in" filter="fade">
                                      <p:cBhvr>
                                        <p:cTn id="4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4" grpId="0"/>
      <p:bldP spid="37" grpId="0"/>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1"/>
          <a:stretch>
            <a:fillRect/>
          </a:stretch>
        </p:blipFill>
        <p:spPr>
          <a:xfrm>
            <a:off x="-33642" y="389212"/>
            <a:ext cx="6041884" cy="5555520"/>
          </a:xfrm>
          <a:prstGeom prst="rect">
            <a:avLst/>
          </a:prstGeom>
          <a:effectLst>
            <a:outerShdw blurRad="50800" dist="50800" dir="5400000" algn="ctr" rotWithShape="0">
              <a:srgbClr val="000000">
                <a:alpha val="0"/>
              </a:srgbClr>
            </a:outerShdw>
          </a:effectLst>
        </p:spPr>
      </p:pic>
      <p:grpSp>
        <p:nvGrpSpPr>
          <p:cNvPr id="8" name="PA_组合 21"/>
          <p:cNvGrpSpPr/>
          <p:nvPr>
            <p:custDataLst>
              <p:tags r:id="rId2"/>
            </p:custDataLst>
          </p:nvPr>
        </p:nvGrpSpPr>
        <p:grpSpPr>
          <a:xfrm>
            <a:off x="10775209" y="117785"/>
            <a:ext cx="992949" cy="1205016"/>
            <a:chOff x="6493435" y="3390472"/>
            <a:chExt cx="2441407" cy="2632504"/>
          </a:xfrm>
          <a:solidFill>
            <a:schemeClr val="tx2">
              <a:lumMod val="60000"/>
              <a:lumOff val="40000"/>
            </a:schemeClr>
          </a:solidFill>
        </p:grpSpPr>
        <p:sp>
          <p:nvSpPr>
            <p:cNvPr id="9" name="Rectangle 22"/>
            <p:cNvSpPr/>
            <p:nvPr/>
          </p:nvSpPr>
          <p:spPr>
            <a:xfrm>
              <a:off x="649343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0" name="Rectangle 23"/>
            <p:cNvSpPr/>
            <p:nvPr/>
          </p:nvSpPr>
          <p:spPr>
            <a:xfrm>
              <a:off x="670761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1" name="Rectangle 24"/>
            <p:cNvSpPr/>
            <p:nvPr/>
          </p:nvSpPr>
          <p:spPr>
            <a:xfrm>
              <a:off x="692178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2" name="Rectangle 25"/>
            <p:cNvSpPr/>
            <p:nvPr/>
          </p:nvSpPr>
          <p:spPr>
            <a:xfrm>
              <a:off x="713596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3" name="Rectangle 26"/>
            <p:cNvSpPr/>
            <p:nvPr/>
          </p:nvSpPr>
          <p:spPr>
            <a:xfrm>
              <a:off x="735013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4" name="Rectangle 27"/>
            <p:cNvSpPr/>
            <p:nvPr/>
          </p:nvSpPr>
          <p:spPr>
            <a:xfrm>
              <a:off x="756431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5" name="Rectangle 28"/>
            <p:cNvSpPr/>
            <p:nvPr/>
          </p:nvSpPr>
          <p:spPr>
            <a:xfrm>
              <a:off x="7778491"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6" name="Rectangle 29"/>
            <p:cNvSpPr/>
            <p:nvPr/>
          </p:nvSpPr>
          <p:spPr>
            <a:xfrm>
              <a:off x="7992667"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7" name="Rectangle 30"/>
            <p:cNvSpPr/>
            <p:nvPr/>
          </p:nvSpPr>
          <p:spPr>
            <a:xfrm>
              <a:off x="8206843"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8" name="Rectangle 31"/>
            <p:cNvSpPr/>
            <p:nvPr/>
          </p:nvSpPr>
          <p:spPr>
            <a:xfrm>
              <a:off x="8421019"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19" name="Rectangle 32"/>
            <p:cNvSpPr/>
            <p:nvPr/>
          </p:nvSpPr>
          <p:spPr>
            <a:xfrm>
              <a:off x="863519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sp>
          <p:nvSpPr>
            <p:cNvPr id="20" name="Rectangle 33"/>
            <p:cNvSpPr/>
            <p:nvPr/>
          </p:nvSpPr>
          <p:spPr>
            <a:xfrm>
              <a:off x="8849375" y="3390472"/>
              <a:ext cx="85467" cy="2632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dirty="0">
                <a:solidFill>
                  <a:schemeClr val="tx1"/>
                </a:solidFill>
                <a:cs typeface="+mn-ea"/>
                <a:sym typeface="+mn-lt"/>
              </a:endParaRPr>
            </a:p>
          </p:txBody>
        </p:sp>
      </p:grpSp>
      <p:sp>
        <p:nvSpPr>
          <p:cNvPr id="7" name="文本框 6"/>
          <p:cNvSpPr txBox="1"/>
          <p:nvPr/>
        </p:nvSpPr>
        <p:spPr>
          <a:xfrm>
            <a:off x="3089628" y="2086786"/>
            <a:ext cx="3018640" cy="2308324"/>
          </a:xfrm>
          <a:prstGeom prst="rect">
            <a:avLst/>
          </a:prstGeom>
          <a:noFill/>
        </p:spPr>
        <p:txBody>
          <a:bodyPr wrap="square" rtlCol="0">
            <a:spAutoFit/>
          </a:bodyPr>
          <a:lstStyle/>
          <a:p>
            <a:r>
              <a:rPr lang="en-US" altLang="zh-CN" sz="7200" b="1" dirty="0">
                <a:solidFill>
                  <a:schemeClr val="bg1"/>
                </a:solidFill>
                <a:cs typeface="+mn-ea"/>
                <a:sym typeface="+mn-lt"/>
              </a:rPr>
              <a:t>PART  </a:t>
            </a:r>
            <a:endParaRPr lang="en-US" altLang="zh-CN" sz="7200" b="1" dirty="0">
              <a:solidFill>
                <a:schemeClr val="bg1"/>
              </a:solidFill>
              <a:cs typeface="+mn-ea"/>
              <a:sym typeface="+mn-lt"/>
            </a:endParaRPr>
          </a:p>
          <a:p>
            <a:r>
              <a:rPr lang="en-US" altLang="zh-CN" sz="7200" b="1" dirty="0">
                <a:solidFill>
                  <a:schemeClr val="bg1"/>
                </a:solidFill>
                <a:cs typeface="+mn-ea"/>
                <a:sym typeface="+mn-lt"/>
              </a:rPr>
              <a:t>ONE</a:t>
            </a:r>
            <a:endParaRPr lang="zh-CN" altLang="en-US" sz="7200" b="1" dirty="0">
              <a:solidFill>
                <a:schemeClr val="bg1"/>
              </a:solidFill>
              <a:cs typeface="+mn-ea"/>
              <a:sym typeface="+mn-lt"/>
            </a:endParaRPr>
          </a:p>
        </p:txBody>
      </p:sp>
      <p:sp>
        <p:nvSpPr>
          <p:cNvPr id="26" name="文本框 25"/>
          <p:cNvSpPr txBox="1"/>
          <p:nvPr/>
        </p:nvSpPr>
        <p:spPr>
          <a:xfrm>
            <a:off x="6212840" y="1875155"/>
            <a:ext cx="5732780" cy="2584450"/>
          </a:xfrm>
          <a:prstGeom prst="rect">
            <a:avLst/>
          </a:prstGeom>
          <a:noFill/>
        </p:spPr>
        <p:txBody>
          <a:bodyPr wrap="square" rtlCol="0">
            <a:spAutoFit/>
          </a:bodyPr>
          <a:lstStyle/>
          <a:p>
            <a:pPr>
              <a:lnSpc>
                <a:spcPct val="150000"/>
              </a:lnSpc>
            </a:pPr>
            <a:r>
              <a:rPr lang="zh-CN" altLang="en-US" sz="3600" b="1" dirty="0" smtClean="0">
                <a:cs typeface="+mn-ea"/>
                <a:sym typeface="+mn-lt"/>
              </a:rPr>
              <a:t>参加教育部大学物理课程</a:t>
            </a:r>
            <a:endParaRPr lang="zh-CN" altLang="en-US" sz="3600" b="1" dirty="0" smtClean="0">
              <a:cs typeface="+mn-ea"/>
              <a:sym typeface="+mn-lt"/>
            </a:endParaRPr>
          </a:p>
          <a:p>
            <a:pPr>
              <a:lnSpc>
                <a:spcPct val="150000"/>
              </a:lnSpc>
            </a:pPr>
            <a:r>
              <a:rPr lang="zh-CN" altLang="en-US" sz="3600" b="1" dirty="0" smtClean="0">
                <a:cs typeface="+mn-ea"/>
                <a:sym typeface="+mn-lt"/>
              </a:rPr>
              <a:t>教指委思政案例评选的</a:t>
            </a:r>
            <a:endParaRPr lang="zh-CN" altLang="en-US" sz="3600" b="1" dirty="0" smtClean="0">
              <a:cs typeface="+mn-ea"/>
              <a:sym typeface="+mn-lt"/>
            </a:endParaRPr>
          </a:p>
          <a:p>
            <a:pPr>
              <a:lnSpc>
                <a:spcPct val="150000"/>
              </a:lnSpc>
            </a:pPr>
            <a:r>
              <a:rPr lang="zh-CN" altLang="en-US" sz="3600" b="1" dirty="0" smtClean="0">
                <a:cs typeface="+mn-ea"/>
                <a:sym typeface="+mn-lt"/>
              </a:rPr>
              <a:t>经验分享</a:t>
            </a:r>
            <a:endParaRPr lang="zh-CN" altLang="en-US" sz="3600" b="1" dirty="0">
              <a:cs typeface="+mn-ea"/>
              <a:sym typeface="+mn-lt"/>
            </a:endParaRPr>
          </a:p>
        </p:txBody>
      </p:sp>
      <p:sp>
        <p:nvSpPr>
          <p:cNvPr id="3" name="椭圆 2"/>
          <p:cNvSpPr/>
          <p:nvPr/>
        </p:nvSpPr>
        <p:spPr>
          <a:xfrm>
            <a:off x="2319188" y="1180132"/>
            <a:ext cx="3973679" cy="3973679"/>
          </a:xfrm>
          <a:prstGeom prst="ellipse">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500"/>
                                        <p:tgtEl>
                                          <p:spTgt spid="7">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wipe(left)">
                                      <p:cBhvr>
                                        <p:cTn id="10" dur="500"/>
                                        <p:tgtEl>
                                          <p:spTgt spid="7">
                                            <p:txEl>
                                              <p:pRg st="1" end="1"/>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childTnLst>
                                </p:cTn>
                              </p:par>
                              <p:par>
                                <p:cTn id="15" presetID="2" presetClass="entr" presetSubtype="1" decel="10000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750" fill="hold"/>
                                        <p:tgtEl>
                                          <p:spTgt spid="8"/>
                                        </p:tgtEl>
                                        <p:attrNameLst>
                                          <p:attrName>ppt_x</p:attrName>
                                        </p:attrNameLst>
                                      </p:cBhvr>
                                      <p:tavLst>
                                        <p:tav tm="0">
                                          <p:val>
                                            <p:strVal val="#ppt_x"/>
                                          </p:val>
                                        </p:tav>
                                        <p:tav tm="100000">
                                          <p:val>
                                            <p:strVal val="#ppt_x"/>
                                          </p:val>
                                        </p:tav>
                                      </p:tavLst>
                                    </p:anim>
                                    <p:anim calcmode="lin" valueType="num">
                                      <p:cBhvr additive="base">
                                        <p:cTn id="18" dur="75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tags/tag1.xml><?xml version="1.0" encoding="utf-8"?>
<p:tagLst xmlns:p="http://schemas.openxmlformats.org/presentationml/2006/main">
  <p:tag name="PA" val="v4.0.0"/>
</p:tagLst>
</file>

<file path=ppt/tags/tag10.xml><?xml version="1.0" encoding="utf-8"?>
<p:tagLst xmlns:p="http://schemas.openxmlformats.org/presentationml/2006/main">
  <p:tag name="PA" val="v4.0.0"/>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PA" val="v4.0.0"/>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PA" val="v4.0.0"/>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PA" val="v4.0.0"/>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PA" val="v4.0.0"/>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PA" val="v4.0.0"/>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PA" val="v4.0.0"/>
</p:tagLst>
</file>

<file path=ppt/tags/tag5.xml><?xml version="1.0" encoding="utf-8"?>
<p:tagLst xmlns:p="http://schemas.openxmlformats.org/presentationml/2006/main">
  <p:tag name="PA" val="v4.0.0"/>
</p:tagLst>
</file>

<file path=ppt/tags/tag50.xml><?xml version="1.0" encoding="utf-8"?>
<p:tagLst xmlns:p="http://schemas.openxmlformats.org/presentationml/2006/main">
  <p:tag name="PA" val="v4.0.0"/>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PA" val="v4.0.0"/>
</p:tagLst>
</file>

<file path=ppt/tags/tag53.xml><?xml version="1.0" encoding="utf-8"?>
<p:tagLst xmlns:p="http://schemas.openxmlformats.org/presentationml/2006/main">
  <p:tag name="KSO_WPP_MARK_KEY" val="03ec678e-d017-490b-8774-d92b631a8dbf"/>
  <p:tag name="COMMONDATA" val="eyJoZGlkIjoiYjc0MmE0ZjIyYmMyYmQ2NDIyZjk0NmUzMzI4Njk2ODcifQ=="/>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PA" val="v4.0.0"/>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43kiaezi">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2322</Words>
  <Application>WPS 演示</Application>
  <PresentationFormat>自定义</PresentationFormat>
  <Paragraphs>175</Paragraphs>
  <Slides>22</Slides>
  <Notes>24</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22</vt:i4>
      </vt:variant>
    </vt:vector>
  </HeadingPairs>
  <TitlesOfParts>
    <vt:vector size="36" baseType="lpstr">
      <vt:lpstr>Arial</vt:lpstr>
      <vt:lpstr>宋体</vt:lpstr>
      <vt:lpstr>Wingdings</vt:lpstr>
      <vt:lpstr>思源黑体 CN Light</vt:lpstr>
      <vt:lpstr>黑体</vt:lpstr>
      <vt:lpstr>Calibri</vt:lpstr>
      <vt:lpstr>Gill Sans</vt:lpstr>
      <vt:lpstr>Calibri Light</vt:lpstr>
      <vt:lpstr>Symbol</vt:lpstr>
      <vt:lpstr>思源黑体 Light</vt:lpstr>
      <vt:lpstr>微软雅黑</vt:lpstr>
      <vt:lpstr>Arial Unicode MS</vt:lpstr>
      <vt:lpstr>Gill Sans MT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抽象图案</dc:title>
  <dc:creator>第一PPT</dc:creator>
  <cp:keywords>www.1ppt.com</cp:keywords>
  <dc:description>www.1ppt.com</dc:description>
  <cp:lastModifiedBy>肖璐颖</cp:lastModifiedBy>
  <cp:revision>21</cp:revision>
  <dcterms:created xsi:type="dcterms:W3CDTF">2019-10-14T10:12:00Z</dcterms:created>
  <dcterms:modified xsi:type="dcterms:W3CDTF">2023-07-03T09:59:32Z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C7375797B1824EE09ADD17BFEA779BF7_13</vt:lpwstr>
  </property>
  <property fmtid="{D5CDD505-2E9C-101B-9397-08002B2CF9AE}" pid="3" name="KSOProductBuildVer">
    <vt:lpwstr>2052-11.1.0.14309</vt:lpwstr>
  </property>
</Properties>
</file>

<file path=docProps/thumbnail.jpeg>
</file>